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iJAJEOJjJhkKhYIx/uuCkFly/U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5aaf4c5e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25aaf4c5e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e505f058d1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e505f058d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9" name="Google Shape;64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e505f058d1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e505f058d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505f058d1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e505f058d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e505f058d1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e505f058d1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e505f058d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1e505f058d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e505f058d1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1e505f058d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1" name="Google Shape;70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50cc3e3e3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e50cc3e3e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50cc3e3e3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e50cc3e3e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e50cc3e3e3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e50cc3e3e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e50cc3e3e3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e50cc3e3e3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e50cc3e3e3_2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e50cc3e3e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00" name="Shape 300"/>
        <p:cNvGrpSpPr/>
        <p:nvPr/>
      </p:nvGrpSpPr>
      <p:grpSpPr>
        <a:xfrm>
          <a:off x="0" y="0"/>
          <a:ext cx="0" cy="0"/>
          <a:chOff x="0" y="0"/>
          <a:chExt cx="0" cy="0"/>
        </a:xfrm>
      </p:grpSpPr>
      <p:sp>
        <p:nvSpPr>
          <p:cNvPr id="301" name="Google Shape;301;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6"/>
          <p:cNvSpPr/>
          <p:nvPr>
            <p:ph idx="2" type="pic"/>
          </p:nvPr>
        </p:nvSpPr>
        <p:spPr>
          <a:xfrm>
            <a:off x="1792288" y="612775"/>
            <a:ext cx="5486400" cy="4114800"/>
          </a:xfrm>
          <a:prstGeom prst="rect">
            <a:avLst/>
          </a:prstGeom>
          <a:noFill/>
          <a:ln>
            <a:noFill/>
          </a:ln>
        </p:spPr>
      </p:sp>
      <p:sp>
        <p:nvSpPr>
          <p:cNvPr id="303" name="Google Shape;303;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04" name="Google Shape;304;p3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5" name="Google Shape;305;p3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6" name="Google Shape;306;p3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07" name="Shape 307"/>
        <p:cNvGrpSpPr/>
        <p:nvPr/>
      </p:nvGrpSpPr>
      <p:grpSpPr>
        <a:xfrm>
          <a:off x="0" y="0"/>
          <a:ext cx="0" cy="0"/>
          <a:chOff x="0" y="0"/>
          <a:chExt cx="0" cy="0"/>
        </a:xfrm>
      </p:grpSpPr>
      <p:sp>
        <p:nvSpPr>
          <p:cNvPr id="308" name="Google Shape;308;p37"/>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7"/>
          <p:cNvSpPr txBox="1"/>
          <p:nvPr>
            <p:ph idx="1" type="body"/>
          </p:nvPr>
        </p:nvSpPr>
        <p:spPr>
          <a:xfrm rot="5400000">
            <a:off x="2265945" y="-208544"/>
            <a:ext cx="4525963" cy="814345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0" name="Google Shape;310;p3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1" name="Google Shape;311;p3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2" name="Google Shape;312;p3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13" name="Shape 313"/>
        <p:cNvGrpSpPr/>
        <p:nvPr/>
      </p:nvGrpSpPr>
      <p:grpSpPr>
        <a:xfrm>
          <a:off x="0" y="0"/>
          <a:ext cx="0" cy="0"/>
          <a:chOff x="0" y="0"/>
          <a:chExt cx="0" cy="0"/>
        </a:xfrm>
      </p:grpSpPr>
      <p:sp>
        <p:nvSpPr>
          <p:cNvPr id="314" name="Google Shape;314;p38"/>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6" name="Google Shape;316;p3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7" name="Google Shape;317;p3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8" name="Google Shape;318;p3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9" name="Shape 9"/>
        <p:cNvGrpSpPr/>
        <p:nvPr/>
      </p:nvGrpSpPr>
      <p:grpSpPr>
        <a:xfrm>
          <a:off x="0" y="0"/>
          <a:ext cx="0" cy="0"/>
          <a:chOff x="0" y="0"/>
          <a:chExt cx="0" cy="0"/>
        </a:xfrm>
      </p:grpSpPr>
      <p:sp>
        <p:nvSpPr>
          <p:cNvPr id="10" name="Google Shape;10;p28"/>
          <p:cNvSpPr/>
          <p:nvPr/>
        </p:nvSpPr>
        <p:spPr>
          <a:xfrm>
            <a:off x="0" y="1"/>
            <a:ext cx="9144000" cy="1269904"/>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28"/>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28"/>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 name="Google Shape;13;p28"/>
          <p:cNvSpPr/>
          <p:nvPr/>
        </p:nvSpPr>
        <p:spPr>
          <a:xfrm>
            <a:off x="0" y="6126162"/>
            <a:ext cx="9144000" cy="731837"/>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p28"/>
          <p:cNvSpPr txBox="1"/>
          <p:nvPr/>
        </p:nvSpPr>
        <p:spPr>
          <a:xfrm>
            <a:off x="157778" y="6363505"/>
            <a:ext cx="30691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it-IT" sz="1200" u="none" cap="none" strike="noStrike">
                <a:solidFill>
                  <a:srgbClr val="FFFFFF"/>
                </a:solidFill>
                <a:latin typeface="Arial"/>
                <a:ea typeface="Arial"/>
                <a:cs typeface="Arial"/>
                <a:sym typeface="Arial"/>
              </a:rPr>
              <a:t>Nome Cognome, assoc.prof. ABC Dept.</a:t>
            </a:r>
            <a:endParaRPr b="1" i="0" sz="1200" u="none" cap="none" strike="noStrike">
              <a:solidFill>
                <a:srgbClr val="FFFFFF"/>
              </a:solidFill>
              <a:latin typeface="Arial"/>
              <a:ea typeface="Arial"/>
              <a:cs typeface="Arial"/>
              <a:sym typeface="Arial"/>
            </a:endParaRPr>
          </a:p>
        </p:txBody>
      </p:sp>
      <p:grpSp>
        <p:nvGrpSpPr>
          <p:cNvPr id="15" name="Google Shape;15;p28"/>
          <p:cNvGrpSpPr/>
          <p:nvPr/>
        </p:nvGrpSpPr>
        <p:grpSpPr>
          <a:xfrm>
            <a:off x="48007" y="1089904"/>
            <a:ext cx="9036647" cy="180000"/>
            <a:chOff x="1218340" y="275867"/>
            <a:chExt cx="17715122" cy="567843"/>
          </a:xfrm>
        </p:grpSpPr>
        <p:cxnSp>
          <p:nvCxnSpPr>
            <p:cNvPr id="16" name="Google Shape;16;p28"/>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 name="Google Shape;17;p28"/>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 name="Google Shape;18;p28"/>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 name="Google Shape;19;p28"/>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 name="Google Shape;20;p28"/>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 name="Google Shape;21;p28"/>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 name="Google Shape;22;p28"/>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 name="Google Shape;23;p28"/>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28"/>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28"/>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28"/>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 name="Google Shape;27;p28"/>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 name="Google Shape;28;p28"/>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 name="Google Shape;29;p28"/>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 name="Google Shape;30;p28"/>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1" name="Google Shape;31;p28"/>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2" name="Google Shape;32;p28"/>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 name="Google Shape;33;p28"/>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 name="Google Shape;34;p28"/>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 name="Google Shape;35;p28"/>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 name="Google Shape;36;p28"/>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 name="Google Shape;37;p28"/>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 name="Google Shape;38;p28"/>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 name="Google Shape;39;p28"/>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 name="Google Shape;40;p28"/>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 name="Google Shape;41;p28"/>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 name="Google Shape;42;p28"/>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 name="Google Shape;43;p28"/>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 name="Google Shape;44;p28"/>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 name="Google Shape;45;p28"/>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 name="Google Shape;46;p28"/>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 name="Google Shape;47;p28"/>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 name="Google Shape;48;p28"/>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 name="Google Shape;49;p28"/>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 name="Google Shape;50;p28"/>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 name="Google Shape;51;p28"/>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 name="Google Shape;52;p28"/>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 name="Google Shape;53;p28"/>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 name="Google Shape;54;p28"/>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 name="Google Shape;55;p28"/>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 name="Google Shape;56;p28"/>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 name="Google Shape;57;p28"/>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 name="Google Shape;58;p28"/>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 name="Google Shape;59;p28"/>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 name="Google Shape;60;p28"/>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 name="Google Shape;61;p28"/>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 name="Google Shape;62;p28"/>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3" name="Google Shape;63;p28"/>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28"/>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28"/>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28"/>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28"/>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28"/>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28"/>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28"/>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28"/>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28"/>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28"/>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28"/>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28"/>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28"/>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28"/>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28"/>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28"/>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28"/>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28"/>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28"/>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28"/>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28"/>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28"/>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28"/>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28"/>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28"/>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28"/>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28"/>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28"/>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28"/>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28"/>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28"/>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28"/>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28"/>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28"/>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28"/>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28"/>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28"/>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28"/>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28"/>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28"/>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28"/>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28"/>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28"/>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28"/>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28"/>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28"/>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28"/>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28"/>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28"/>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28"/>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28"/>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28"/>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28"/>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28"/>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28"/>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28"/>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28"/>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28"/>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28"/>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28"/>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28"/>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28"/>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28"/>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28"/>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28"/>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28"/>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28"/>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28"/>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2" name="Google Shape;132;p28"/>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3" name="Google Shape;133;p28"/>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4" name="Google Shape;134;p28"/>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5" name="Google Shape;135;p28"/>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136" name="Google Shape;136;p28"/>
          <p:cNvPicPr preferRelativeResize="0"/>
          <p:nvPr/>
        </p:nvPicPr>
        <p:blipFill rotWithShape="1">
          <a:blip r:embed="rId2">
            <a:alphaModFix/>
          </a:blip>
          <a:srcRect b="0" l="0" r="0" t="0"/>
          <a:stretch/>
        </p:blipFill>
        <p:spPr>
          <a:xfrm>
            <a:off x="6094898" y="6346378"/>
            <a:ext cx="2780124" cy="28938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37" name="Shape 137"/>
        <p:cNvGrpSpPr/>
        <p:nvPr/>
      </p:nvGrpSpPr>
      <p:grpSpPr>
        <a:xfrm>
          <a:off x="0" y="0"/>
          <a:ext cx="0" cy="0"/>
          <a:chOff x="0" y="0"/>
          <a:chExt cx="0" cy="0"/>
        </a:xfrm>
      </p:grpSpPr>
      <p:sp>
        <p:nvSpPr>
          <p:cNvPr id="138" name="Google Shape;138;p29"/>
          <p:cNvSpPr/>
          <p:nvPr/>
        </p:nvSpPr>
        <p:spPr>
          <a:xfrm>
            <a:off x="0" y="3832224"/>
            <a:ext cx="9144000" cy="3025775"/>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9" name="Google Shape;139;p29"/>
          <p:cNvGrpSpPr/>
          <p:nvPr/>
        </p:nvGrpSpPr>
        <p:grpSpPr>
          <a:xfrm>
            <a:off x="48007" y="3816351"/>
            <a:ext cx="9036647" cy="180000"/>
            <a:chOff x="1218340" y="275867"/>
            <a:chExt cx="17715122" cy="567843"/>
          </a:xfrm>
        </p:grpSpPr>
        <p:cxnSp>
          <p:nvCxnSpPr>
            <p:cNvPr id="140" name="Google Shape;140;p29"/>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1" name="Google Shape;141;p29"/>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2" name="Google Shape;142;p29"/>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29"/>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29"/>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29"/>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29"/>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29"/>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29"/>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29"/>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29"/>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29"/>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29"/>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29"/>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29"/>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29"/>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29"/>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29"/>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29"/>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29"/>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29"/>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29"/>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29"/>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29"/>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29"/>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29"/>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29"/>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29"/>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29"/>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29"/>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29"/>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29"/>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29"/>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29"/>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29"/>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29"/>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29"/>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7" name="Google Shape;177;p29"/>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8" name="Google Shape;178;p29"/>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9" name="Google Shape;179;p29"/>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0" name="Google Shape;180;p29"/>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p29"/>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2" name="Google Shape;182;p29"/>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3" name="Google Shape;183;p29"/>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4" name="Google Shape;184;p29"/>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5" name="Google Shape;185;p29"/>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6" name="Google Shape;186;p29"/>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7" name="Google Shape;187;p29"/>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8" name="Google Shape;188;p29"/>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29"/>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29"/>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29"/>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29"/>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29"/>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29"/>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29"/>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29"/>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29"/>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29"/>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29"/>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29"/>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29"/>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29"/>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29"/>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29"/>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29"/>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29"/>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29"/>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29"/>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29"/>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29"/>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29"/>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29"/>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29"/>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29"/>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29"/>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29"/>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29"/>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29"/>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29"/>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29"/>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29"/>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29"/>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29"/>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29"/>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29"/>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29"/>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29"/>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29"/>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29"/>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29"/>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29"/>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29"/>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29"/>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29"/>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29"/>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29"/>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29"/>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29"/>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29"/>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29"/>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29"/>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29"/>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29"/>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29"/>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29"/>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29"/>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29"/>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29"/>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29"/>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29"/>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29"/>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29"/>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29"/>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29"/>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29"/>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29"/>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29"/>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29"/>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29"/>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260" name="Google Shape;260;p29"/>
          <p:cNvSpPr txBox="1"/>
          <p:nvPr>
            <p:ph type="ctrTitle"/>
          </p:nvPr>
        </p:nvSpPr>
        <p:spPr>
          <a:xfrm>
            <a:off x="641534" y="4149725"/>
            <a:ext cx="7772400" cy="9683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 type="subTitle"/>
          </p:nvPr>
        </p:nvSpPr>
        <p:spPr>
          <a:xfrm>
            <a:off x="641534" y="5260975"/>
            <a:ext cx="7772400" cy="13335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40"/>
              </a:spcBef>
              <a:spcAft>
                <a:spcPts val="0"/>
              </a:spcAft>
              <a:buClr>
                <a:schemeClr val="lt1"/>
              </a:buClr>
              <a:buSzPts val="2200"/>
              <a:buNone/>
              <a:defRPr>
                <a:solidFill>
                  <a:schemeClr val="lt1"/>
                </a:solidFill>
              </a:defRPr>
            </a:lvl1pPr>
            <a:lvl2pPr lvl="1" algn="ctr">
              <a:lnSpc>
                <a:spcPct val="100000"/>
              </a:lnSpc>
              <a:spcBef>
                <a:spcPts val="440"/>
              </a:spcBef>
              <a:spcAft>
                <a:spcPts val="0"/>
              </a:spcAft>
              <a:buClr>
                <a:srgbClr val="888888"/>
              </a:buClr>
              <a:buSzPts val="2200"/>
              <a:buNone/>
              <a:defRPr>
                <a:solidFill>
                  <a:srgbClr val="888888"/>
                </a:solidFill>
              </a:defRPr>
            </a:lvl2pPr>
            <a:lvl3pPr lvl="2" algn="ctr">
              <a:lnSpc>
                <a:spcPct val="100000"/>
              </a:lnSpc>
              <a:spcBef>
                <a:spcPts val="440"/>
              </a:spcBef>
              <a:spcAft>
                <a:spcPts val="0"/>
              </a:spcAft>
              <a:buClr>
                <a:srgbClr val="888888"/>
              </a:buClr>
              <a:buSzPts val="2200"/>
              <a:buNone/>
              <a:defRPr>
                <a:solidFill>
                  <a:srgbClr val="888888"/>
                </a:solidFill>
              </a:defRPr>
            </a:lvl3pPr>
            <a:lvl4pPr lvl="3" algn="ctr">
              <a:lnSpc>
                <a:spcPct val="100000"/>
              </a:lnSpc>
              <a:spcBef>
                <a:spcPts val="440"/>
              </a:spcBef>
              <a:spcAft>
                <a:spcPts val="0"/>
              </a:spcAft>
              <a:buClr>
                <a:srgbClr val="888888"/>
              </a:buClr>
              <a:buSzPts val="2200"/>
              <a:buNone/>
              <a:defRPr>
                <a:solidFill>
                  <a:srgbClr val="888888"/>
                </a:solidFill>
              </a:defRPr>
            </a:lvl4pPr>
            <a:lvl5pPr lvl="4" algn="ctr">
              <a:lnSpc>
                <a:spcPct val="100000"/>
              </a:lnSpc>
              <a:spcBef>
                <a:spcPts val="440"/>
              </a:spcBef>
              <a:spcAft>
                <a:spcPts val="0"/>
              </a:spcAft>
              <a:buClr>
                <a:srgbClr val="888888"/>
              </a:buClr>
              <a:buSzPts val="22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62" name="Shape 262"/>
        <p:cNvGrpSpPr/>
        <p:nvPr/>
      </p:nvGrpSpPr>
      <p:grpSpPr>
        <a:xfrm>
          <a:off x="0" y="0"/>
          <a:ext cx="0" cy="0"/>
          <a:chOff x="0" y="0"/>
          <a:chExt cx="0" cy="0"/>
        </a:xfrm>
      </p:grpSpPr>
      <p:sp>
        <p:nvSpPr>
          <p:cNvPr id="263" name="Google Shape;263;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5" name="Google Shape;265;p3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6" name="Google Shape;266;p3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67" name="Google Shape;267;p3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268" name="Shape 268"/>
        <p:cNvGrpSpPr/>
        <p:nvPr/>
      </p:nvGrpSpPr>
      <p:grpSpPr>
        <a:xfrm>
          <a:off x="0" y="0"/>
          <a:ext cx="0" cy="0"/>
          <a:chOff x="0" y="0"/>
          <a:chExt cx="0" cy="0"/>
        </a:xfrm>
      </p:grpSpPr>
      <p:sp>
        <p:nvSpPr>
          <p:cNvPr id="269" name="Google Shape;269;p31"/>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1" name="Google Shape;271;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2" name="Google Shape;272;p3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3" name="Google Shape;273;p3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74" name="Google Shape;274;p3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275" name="Shape 275"/>
        <p:cNvGrpSpPr/>
        <p:nvPr/>
      </p:nvGrpSpPr>
      <p:grpSpPr>
        <a:xfrm>
          <a:off x="0" y="0"/>
          <a:ext cx="0" cy="0"/>
          <a:chOff x="0" y="0"/>
          <a:chExt cx="0" cy="0"/>
        </a:xfrm>
      </p:grpSpPr>
      <p:sp>
        <p:nvSpPr>
          <p:cNvPr id="276" name="Google Shape;276;p32"/>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2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78" name="Google Shape;278;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9" name="Google Shape;279;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80" name="Google Shape;280;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81" name="Google Shape;281;p3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2" name="Google Shape;282;p3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3" name="Google Shape;283;p3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284" name="Shape 284"/>
        <p:cNvGrpSpPr/>
        <p:nvPr/>
      </p:nvGrpSpPr>
      <p:grpSpPr>
        <a:xfrm>
          <a:off x="0" y="0"/>
          <a:ext cx="0" cy="0"/>
          <a:chOff x="0" y="0"/>
          <a:chExt cx="0" cy="0"/>
        </a:xfrm>
      </p:grpSpPr>
      <p:sp>
        <p:nvSpPr>
          <p:cNvPr id="285" name="Google Shape;285;p33"/>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3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7" name="Google Shape;287;p3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8" name="Google Shape;288;p3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289" name="Shape 289"/>
        <p:cNvGrpSpPr/>
        <p:nvPr/>
      </p:nvGrpSpPr>
      <p:grpSpPr>
        <a:xfrm>
          <a:off x="0" y="0"/>
          <a:ext cx="0" cy="0"/>
          <a:chOff x="0" y="0"/>
          <a:chExt cx="0" cy="0"/>
        </a:xfrm>
      </p:grpSpPr>
      <p:sp>
        <p:nvSpPr>
          <p:cNvPr id="290" name="Google Shape;290;p3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1" name="Google Shape;291;p3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2" name="Google Shape;292;p3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293" name="Shape 293"/>
        <p:cNvGrpSpPr/>
        <p:nvPr/>
      </p:nvGrpSpPr>
      <p:grpSpPr>
        <a:xfrm>
          <a:off x="0" y="0"/>
          <a:ext cx="0" cy="0"/>
          <a:chOff x="0" y="0"/>
          <a:chExt cx="0" cy="0"/>
        </a:xfrm>
      </p:grpSpPr>
      <p:sp>
        <p:nvSpPr>
          <p:cNvPr id="294" name="Google Shape;294;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96" name="Google Shape;296;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7" name="Google Shape;297;p3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8" name="Google Shape;298;p3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9" name="Google Shape;299;p3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6"/>
          <p:cNvSpPr txBox="1"/>
          <p:nvPr>
            <p:ph idx="1" type="body"/>
          </p:nvPr>
        </p:nvSpPr>
        <p:spPr>
          <a:xfrm>
            <a:off x="457200" y="1600200"/>
            <a:ext cx="8143452" cy="45259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
          <p:cNvPicPr preferRelativeResize="0"/>
          <p:nvPr/>
        </p:nvPicPr>
        <p:blipFill rotWithShape="1">
          <a:blip r:embed="rId3">
            <a:alphaModFix/>
          </a:blip>
          <a:srcRect b="14682" l="0" r="0" t="17598"/>
          <a:stretch/>
        </p:blipFill>
        <p:spPr>
          <a:xfrm>
            <a:off x="0" y="0"/>
            <a:ext cx="9144000" cy="4149725"/>
          </a:xfrm>
          <a:prstGeom prst="rect">
            <a:avLst/>
          </a:prstGeom>
          <a:noFill/>
          <a:ln>
            <a:noFill/>
          </a:ln>
        </p:spPr>
      </p:pic>
      <p:sp>
        <p:nvSpPr>
          <p:cNvPr id="324" name="Google Shape;324;p1"/>
          <p:cNvSpPr txBox="1"/>
          <p:nvPr>
            <p:ph idx="4294967295" type="ctrTitle"/>
          </p:nvPr>
        </p:nvSpPr>
        <p:spPr>
          <a:xfrm>
            <a:off x="641534" y="4149725"/>
            <a:ext cx="7772400" cy="9683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1" i="0" lang="it-IT" sz="2800" u="none" cap="none" strike="noStrike">
                <a:solidFill>
                  <a:schemeClr val="lt1"/>
                </a:solidFill>
                <a:latin typeface="Arial"/>
                <a:ea typeface="Arial"/>
                <a:cs typeface="Arial"/>
                <a:sym typeface="Arial"/>
              </a:rPr>
              <a:t>Titolo presentazione</a:t>
            </a:r>
            <a:br>
              <a:rPr b="1" i="0" lang="it-IT" sz="2800" u="none" cap="none" strike="noStrike">
                <a:solidFill>
                  <a:schemeClr val="lt1"/>
                </a:solidFill>
                <a:latin typeface="Arial"/>
                <a:ea typeface="Arial"/>
                <a:cs typeface="Arial"/>
                <a:sym typeface="Arial"/>
              </a:rPr>
            </a:br>
            <a:r>
              <a:rPr b="1" i="0" lang="it-IT" sz="2800" u="none" cap="none" strike="noStrike">
                <a:solidFill>
                  <a:schemeClr val="lt1"/>
                </a:solidFill>
                <a:latin typeface="Arial"/>
                <a:ea typeface="Arial"/>
                <a:cs typeface="Arial"/>
                <a:sym typeface="Arial"/>
              </a:rPr>
              <a:t>sottotitolo</a:t>
            </a:r>
            <a:endParaRPr b="1" i="0" sz="2200" u="none" cap="none" strike="noStrike">
              <a:solidFill>
                <a:schemeClr val="lt1"/>
              </a:solidFill>
              <a:latin typeface="Arial"/>
              <a:ea typeface="Arial"/>
              <a:cs typeface="Arial"/>
              <a:sym typeface="Arial"/>
            </a:endParaRPr>
          </a:p>
        </p:txBody>
      </p:sp>
      <p:sp>
        <p:nvSpPr>
          <p:cNvPr id="325" name="Google Shape;325;p1"/>
          <p:cNvSpPr txBox="1"/>
          <p:nvPr>
            <p:ph idx="4294967295" type="subTitle"/>
          </p:nvPr>
        </p:nvSpPr>
        <p:spPr>
          <a:xfrm>
            <a:off x="641534" y="5118100"/>
            <a:ext cx="7772400" cy="13335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lt1"/>
              </a:buClr>
              <a:buSzPts val="2200"/>
              <a:buFont typeface="Noto Sans Symbols"/>
              <a:buNone/>
            </a:pPr>
            <a:r>
              <a:rPr b="1" i="0" lang="it-IT" sz="2200" u="none" cap="none" strike="noStrike">
                <a:solidFill>
                  <a:schemeClr val="lt1"/>
                </a:solidFill>
                <a:latin typeface="Arial"/>
                <a:ea typeface="Arial"/>
                <a:cs typeface="Arial"/>
                <a:sym typeface="Arial"/>
              </a:rPr>
              <a:t>Milano, XX mese 20XX</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326" name="Google Shape;326;p1"/>
          <p:cNvPicPr preferRelativeResize="0"/>
          <p:nvPr/>
        </p:nvPicPr>
        <p:blipFill rotWithShape="1">
          <a:blip r:embed="rId4">
            <a:alphaModFix/>
          </a:blip>
          <a:srcRect b="0" l="0" r="0" t="0"/>
          <a:stretch/>
        </p:blipFill>
        <p:spPr>
          <a:xfrm>
            <a:off x="3514725" y="1996654"/>
            <a:ext cx="2133600" cy="1573118"/>
          </a:xfrm>
          <a:prstGeom prst="rect">
            <a:avLst/>
          </a:prstGeom>
          <a:noFill/>
          <a:ln>
            <a:noFill/>
          </a:ln>
        </p:spPr>
      </p:pic>
      <p:sp>
        <p:nvSpPr>
          <p:cNvPr id="327" name="Google Shape;327;p1"/>
          <p:cNvSpPr/>
          <p:nvPr/>
        </p:nvSpPr>
        <p:spPr>
          <a:xfrm>
            <a:off x="0" y="3832224"/>
            <a:ext cx="9144000" cy="3025776"/>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8" name="Google Shape;328;p1"/>
          <p:cNvGrpSpPr/>
          <p:nvPr/>
        </p:nvGrpSpPr>
        <p:grpSpPr>
          <a:xfrm>
            <a:off x="48007" y="3816351"/>
            <a:ext cx="9036647" cy="180000"/>
            <a:chOff x="1218340" y="275867"/>
            <a:chExt cx="17715122" cy="567843"/>
          </a:xfrm>
        </p:grpSpPr>
        <p:cxnSp>
          <p:nvCxnSpPr>
            <p:cNvPr id="329" name="Google Shape;329;p1"/>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0" name="Google Shape;330;p1"/>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1" name="Google Shape;331;p1"/>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2" name="Google Shape;332;p1"/>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3" name="Google Shape;333;p1"/>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4" name="Google Shape;334;p1"/>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5" name="Google Shape;335;p1"/>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6" name="Google Shape;336;p1"/>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7" name="Google Shape;337;p1"/>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8" name="Google Shape;338;p1"/>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9" name="Google Shape;339;p1"/>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0" name="Google Shape;340;p1"/>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1" name="Google Shape;341;p1"/>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2" name="Google Shape;342;p1"/>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3" name="Google Shape;343;p1"/>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4" name="Google Shape;344;p1"/>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5" name="Google Shape;345;p1"/>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6" name="Google Shape;346;p1"/>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7" name="Google Shape;347;p1"/>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8" name="Google Shape;348;p1"/>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9" name="Google Shape;349;p1"/>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0" name="Google Shape;350;p1"/>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1" name="Google Shape;351;p1"/>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2" name="Google Shape;352;p1"/>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3" name="Google Shape;353;p1"/>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4" name="Google Shape;354;p1"/>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5" name="Google Shape;355;p1"/>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6" name="Google Shape;356;p1"/>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7" name="Google Shape;357;p1"/>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8" name="Google Shape;358;p1"/>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9" name="Google Shape;359;p1"/>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0" name="Google Shape;360;p1"/>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1" name="Google Shape;361;p1"/>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2" name="Google Shape;362;p1"/>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3" name="Google Shape;363;p1"/>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4" name="Google Shape;364;p1"/>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5" name="Google Shape;365;p1"/>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6" name="Google Shape;366;p1"/>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7" name="Google Shape;367;p1"/>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8" name="Google Shape;368;p1"/>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9" name="Google Shape;369;p1"/>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0" name="Google Shape;370;p1"/>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1" name="Google Shape;371;p1"/>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2" name="Google Shape;372;p1"/>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3" name="Google Shape;373;p1"/>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4" name="Google Shape;374;p1"/>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5" name="Google Shape;375;p1"/>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6" name="Google Shape;376;p1"/>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7" name="Google Shape;377;p1"/>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8" name="Google Shape;378;p1"/>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9" name="Google Shape;379;p1"/>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1"/>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1"/>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1"/>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1"/>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1"/>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1"/>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1"/>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1"/>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1"/>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1"/>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1"/>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1"/>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1"/>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1"/>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1"/>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1"/>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1"/>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1"/>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1"/>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1"/>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1"/>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1"/>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1"/>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1"/>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1"/>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1"/>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1"/>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1"/>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1"/>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1"/>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1"/>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1"/>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1"/>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1"/>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1"/>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1"/>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1"/>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1"/>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1"/>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1"/>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1"/>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1"/>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1"/>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1"/>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1"/>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1"/>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1"/>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1"/>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1"/>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1"/>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1"/>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1"/>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1"/>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1"/>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1"/>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1"/>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1"/>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1"/>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1"/>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1"/>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1"/>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1"/>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1"/>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1"/>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1"/>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1"/>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1"/>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1"/>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1"/>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449" name="Google Shape;449;p1"/>
          <p:cNvSpPr txBox="1"/>
          <p:nvPr/>
        </p:nvSpPr>
        <p:spPr>
          <a:xfrm>
            <a:off x="641534" y="4149725"/>
            <a:ext cx="7772400" cy="968375"/>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lt1"/>
              </a:buClr>
              <a:buSzPts val="3600"/>
              <a:buFont typeface="Arial"/>
              <a:buNone/>
            </a:pPr>
            <a:r>
              <a:rPr b="1" i="0" lang="it-IT" sz="3600" u="none" cap="none" strike="noStrike">
                <a:solidFill>
                  <a:schemeClr val="lt1"/>
                </a:solidFill>
                <a:latin typeface="Arial"/>
                <a:ea typeface="Arial"/>
                <a:cs typeface="Arial"/>
                <a:sym typeface="Arial"/>
              </a:rPr>
              <a:t>Pricing-Advertising project</a:t>
            </a:r>
            <a:endParaRPr b="0" i="0" sz="1400" u="none" cap="none" strike="noStrike">
              <a:solidFill>
                <a:srgbClr val="000000"/>
              </a:solidFill>
              <a:latin typeface="Arial"/>
              <a:ea typeface="Arial"/>
              <a:cs typeface="Arial"/>
              <a:sym typeface="Arial"/>
            </a:endParaRPr>
          </a:p>
        </p:txBody>
      </p:sp>
      <p:sp>
        <p:nvSpPr>
          <p:cNvPr id="450" name="Google Shape;450;p1"/>
          <p:cNvSpPr txBox="1"/>
          <p:nvPr/>
        </p:nvSpPr>
        <p:spPr>
          <a:xfrm>
            <a:off x="695334" y="4868725"/>
            <a:ext cx="7772400" cy="44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200"/>
              <a:buFont typeface="Noto Sans Symbols"/>
              <a:buNone/>
            </a:pPr>
            <a:r>
              <a:rPr b="0" i="0" lang="it-IT" sz="2200" u="none" cap="none" strike="noStrike">
                <a:solidFill>
                  <a:schemeClr val="lt1"/>
                </a:solidFill>
                <a:latin typeface="Arial"/>
                <a:ea typeface="Arial"/>
                <a:cs typeface="Arial"/>
                <a:sym typeface="Arial"/>
              </a:rPr>
              <a:t>Online learning applications – Professor Nicola Gatti,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2200"/>
              <a:buFont typeface="Noto Sans Symbols"/>
              <a:buNone/>
            </a:pPr>
            <a:r>
              <a:rPr b="0" i="0" lang="it-IT" sz="2200" u="none" cap="none" strike="noStrike">
                <a:solidFill>
                  <a:schemeClr val="lt1"/>
                </a:solidFill>
                <a:latin typeface="Arial"/>
                <a:ea typeface="Arial"/>
                <a:cs typeface="Arial"/>
                <a:sym typeface="Arial"/>
              </a:rPr>
              <a:t>Matteo Castiglioni and Martino </a:t>
            </a:r>
            <a:r>
              <a:rPr lang="it-IT" sz="2200">
                <a:solidFill>
                  <a:schemeClr val="lt1"/>
                </a:solidFill>
              </a:rPr>
              <a:t>Bernasconi de Luca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440"/>
              </a:spcBef>
              <a:spcAft>
                <a:spcPts val="0"/>
              </a:spcAft>
              <a:buClr>
                <a:srgbClr val="888888"/>
              </a:buClr>
              <a:buSzPts val="2200"/>
              <a:buFont typeface="Noto Sans Symbols"/>
              <a:buNone/>
            </a:pPr>
            <a:r>
              <a:t/>
            </a:r>
            <a:endParaRPr b="0" i="0" sz="2200" u="none" cap="none" strike="noStrike">
              <a:solidFill>
                <a:schemeClr val="lt1"/>
              </a:solidFill>
              <a:latin typeface="Arial"/>
              <a:ea typeface="Arial"/>
              <a:cs typeface="Arial"/>
              <a:sym typeface="Arial"/>
            </a:endParaRPr>
          </a:p>
          <a:p>
            <a:pPr indent="0" lvl="0" marL="0" marR="0" rtl="0" algn="l">
              <a:lnSpc>
                <a:spcPct val="100000"/>
              </a:lnSpc>
              <a:spcBef>
                <a:spcPts val="440"/>
              </a:spcBef>
              <a:spcAft>
                <a:spcPts val="0"/>
              </a:spcAft>
              <a:buClr>
                <a:srgbClr val="888888"/>
              </a:buClr>
              <a:buSzPts val="2200"/>
              <a:buFont typeface="Noto Sans Symbols"/>
              <a:buNone/>
            </a:pPr>
            <a:r>
              <a:t/>
            </a:r>
            <a:endParaRPr b="0" i="0" sz="2200" u="none" cap="none" strike="noStrike">
              <a:solidFill>
                <a:schemeClr val="lt1"/>
              </a:solidFill>
              <a:latin typeface="Arial"/>
              <a:ea typeface="Arial"/>
              <a:cs typeface="Arial"/>
              <a:sym typeface="Arial"/>
            </a:endParaRPr>
          </a:p>
        </p:txBody>
      </p:sp>
      <p:sp>
        <p:nvSpPr>
          <p:cNvPr id="451" name="Google Shape;451;p1"/>
          <p:cNvSpPr txBox="1"/>
          <p:nvPr/>
        </p:nvSpPr>
        <p:spPr>
          <a:xfrm>
            <a:off x="1526121" y="5789871"/>
            <a:ext cx="6092043" cy="87568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Noto Sans Symbols"/>
              <a:buNone/>
            </a:pPr>
            <a:r>
              <a:rPr b="0" i="0" lang="it-IT" sz="1800" u="none" cap="none" strike="noStrike">
                <a:solidFill>
                  <a:schemeClr val="lt1"/>
                </a:solidFill>
                <a:latin typeface="Arial"/>
                <a:ea typeface="Arial"/>
                <a:cs typeface="Arial"/>
                <a:sym typeface="Arial"/>
              </a:rPr>
              <a:t>Arrigoni Francesca, Enrico Brunetti, Stefano Ferrara, Davide Gesualdi, Stefano Vighini</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360"/>
              </a:spcBef>
              <a:spcAft>
                <a:spcPts val="0"/>
              </a:spcAft>
              <a:buClr>
                <a:srgbClr val="888888"/>
              </a:buClr>
              <a:buSzPts val="1800"/>
              <a:buFont typeface="Noto Sans Symbols"/>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0"/>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2 : Advertising</a:t>
            </a:r>
            <a:endParaRPr/>
          </a:p>
        </p:txBody>
      </p:sp>
      <p:sp>
        <p:nvSpPr>
          <p:cNvPr id="526" name="Google Shape;526;p10"/>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1600"/>
              <a:buFont typeface="Arial"/>
              <a:buChar char="•"/>
            </a:pPr>
            <a:r>
              <a:rPr lang="it-IT" sz="1600"/>
              <a:t>All customers belong to C1</a:t>
            </a:r>
            <a:endParaRPr/>
          </a:p>
          <a:p>
            <a:pPr indent="-342900" lvl="0" marL="342900" rtl="0" algn="l">
              <a:lnSpc>
                <a:spcPct val="100000"/>
              </a:lnSpc>
              <a:spcBef>
                <a:spcPts val="320"/>
              </a:spcBef>
              <a:spcAft>
                <a:spcPts val="0"/>
              </a:spcAft>
              <a:buClr>
                <a:schemeClr val="dk1"/>
              </a:buClr>
              <a:buSzPts val="1600"/>
              <a:buFont typeface="Arial"/>
              <a:buChar char="•"/>
            </a:pPr>
            <a:r>
              <a:rPr lang="it-IT" sz="1600"/>
              <a:t>The price is fixed at 30€</a:t>
            </a:r>
            <a:endParaRPr/>
          </a:p>
          <a:p>
            <a:pPr indent="-241300" lvl="0" marL="342900" rtl="0" algn="l">
              <a:lnSpc>
                <a:spcPct val="100000"/>
              </a:lnSpc>
              <a:spcBef>
                <a:spcPts val="320"/>
              </a:spcBef>
              <a:spcAft>
                <a:spcPts val="0"/>
              </a:spcAft>
              <a:buClr>
                <a:schemeClr val="dk1"/>
              </a:buClr>
              <a:buSzPts val="1600"/>
              <a:buFont typeface="Arial"/>
              <a:buNone/>
            </a:pPr>
            <a:r>
              <a:t/>
            </a:r>
            <a:endParaRPr sz="1600"/>
          </a:p>
          <a:p>
            <a:pPr indent="0" lvl="0" marL="0" rtl="0" algn="l">
              <a:lnSpc>
                <a:spcPct val="100000"/>
              </a:lnSpc>
              <a:spcBef>
                <a:spcPts val="320"/>
              </a:spcBef>
              <a:spcAft>
                <a:spcPts val="0"/>
              </a:spcAft>
              <a:buClr>
                <a:schemeClr val="dk1"/>
              </a:buClr>
              <a:buSzPts val="1600"/>
              <a:buNone/>
            </a:pPr>
            <a:r>
              <a:rPr lang="it-IT" sz="1600"/>
              <a:t>We employ two Gaussian Processes algorithm to maximize the reward:</a:t>
            </a:r>
            <a:endParaRPr/>
          </a:p>
          <a:p>
            <a:pPr indent="0" lvl="0" marL="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Font typeface="Arial"/>
              <a:buChar char="-"/>
            </a:pPr>
            <a:r>
              <a:rPr lang="it-IT" sz="1600"/>
              <a:t>GPUCB:</a:t>
            </a:r>
            <a:endParaRPr/>
          </a:p>
          <a:p>
            <a:pPr indent="-241300" lvl="0" marL="342900" rtl="0" algn="l">
              <a:lnSpc>
                <a:spcPct val="100000"/>
              </a:lnSpc>
              <a:spcBef>
                <a:spcPts val="320"/>
              </a:spcBef>
              <a:spcAft>
                <a:spcPts val="0"/>
              </a:spcAft>
              <a:buClr>
                <a:schemeClr val="dk1"/>
              </a:buClr>
              <a:buSzPts val="1600"/>
              <a:buFont typeface="Arial"/>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320"/>
              </a:spcBef>
              <a:spcAft>
                <a:spcPts val="0"/>
              </a:spcAft>
              <a:buClr>
                <a:schemeClr val="dk1"/>
              </a:buClr>
              <a:buSzPts val="1600"/>
              <a:buNone/>
            </a:pPr>
            <a:r>
              <a:t/>
            </a:r>
            <a:endParaRPr sz="1600"/>
          </a:p>
          <a:p>
            <a:pPr indent="-342900" lvl="0" marL="342900" rtl="0" algn="l">
              <a:lnSpc>
                <a:spcPct val="100000"/>
              </a:lnSpc>
              <a:spcBef>
                <a:spcPts val="320"/>
              </a:spcBef>
              <a:spcAft>
                <a:spcPts val="0"/>
              </a:spcAft>
              <a:buClr>
                <a:schemeClr val="dk1"/>
              </a:buClr>
              <a:buSzPts val="1600"/>
              <a:buFont typeface="Arial"/>
              <a:buChar char="-"/>
            </a:pPr>
            <a:r>
              <a:rPr lang="it-IT" sz="1600"/>
              <a:t>GPTS: The posterior distribution of the Gaussian process is distributed as a Gaussian in which we can update the mean and standard deviation</a:t>
            </a:r>
            <a:endParaRPr sz="1600"/>
          </a:p>
          <a:p>
            <a:pPr indent="0" lvl="0" marL="0" rtl="0" algn="l">
              <a:lnSpc>
                <a:spcPct val="100000"/>
              </a:lnSpc>
              <a:spcBef>
                <a:spcPts val="320"/>
              </a:spcBef>
              <a:spcAft>
                <a:spcPts val="0"/>
              </a:spcAft>
              <a:buClr>
                <a:schemeClr val="dk1"/>
              </a:buClr>
              <a:buSzPts val="1600"/>
              <a:buNone/>
            </a:pPr>
            <a:r>
              <a:t/>
            </a:r>
            <a:endParaRPr sz="1600"/>
          </a:p>
          <a:p>
            <a:pPr indent="0" lvl="0" marL="0" rtl="0" algn="l">
              <a:lnSpc>
                <a:spcPct val="100000"/>
              </a:lnSpc>
              <a:spcBef>
                <a:spcPts val="440"/>
              </a:spcBef>
              <a:spcAft>
                <a:spcPts val="0"/>
              </a:spcAft>
              <a:buClr>
                <a:schemeClr val="dk1"/>
              </a:buClr>
              <a:buSzPts val="2200"/>
              <a:buNone/>
            </a:pPr>
            <a:r>
              <a:t/>
            </a:r>
            <a:endParaRPr/>
          </a:p>
        </p:txBody>
      </p:sp>
      <p:pic>
        <p:nvPicPr>
          <p:cNvPr id="527" name="Google Shape;527;p10"/>
          <p:cNvPicPr preferRelativeResize="0"/>
          <p:nvPr/>
        </p:nvPicPr>
        <p:blipFill rotWithShape="1">
          <a:blip r:embed="rId3">
            <a:alphaModFix/>
          </a:blip>
          <a:srcRect b="0" l="0" r="0" t="0"/>
          <a:stretch/>
        </p:blipFill>
        <p:spPr>
          <a:xfrm>
            <a:off x="3515404" y="3131758"/>
            <a:ext cx="1590675" cy="271004"/>
          </a:xfrm>
          <a:prstGeom prst="rect">
            <a:avLst/>
          </a:prstGeom>
          <a:noFill/>
          <a:ln>
            <a:noFill/>
          </a:ln>
        </p:spPr>
      </p:pic>
      <p:pic>
        <p:nvPicPr>
          <p:cNvPr id="528" name="Google Shape;528;p10"/>
          <p:cNvPicPr preferRelativeResize="0"/>
          <p:nvPr/>
        </p:nvPicPr>
        <p:blipFill rotWithShape="1">
          <a:blip r:embed="rId4">
            <a:alphaModFix/>
          </a:blip>
          <a:srcRect b="0" l="0" r="0" t="0"/>
          <a:stretch/>
        </p:blipFill>
        <p:spPr>
          <a:xfrm>
            <a:off x="3515404" y="3726243"/>
            <a:ext cx="1851250" cy="443413"/>
          </a:xfrm>
          <a:prstGeom prst="rect">
            <a:avLst/>
          </a:prstGeom>
          <a:noFill/>
          <a:ln>
            <a:noFill/>
          </a:ln>
        </p:spPr>
      </p:pic>
      <p:pic>
        <p:nvPicPr>
          <p:cNvPr id="529" name="Google Shape;529;p10"/>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1"/>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2 : Results</a:t>
            </a:r>
            <a:endParaRPr/>
          </a:p>
        </p:txBody>
      </p:sp>
      <p:pic>
        <p:nvPicPr>
          <p:cNvPr id="535" name="Google Shape;535;p11"/>
          <p:cNvPicPr preferRelativeResize="0"/>
          <p:nvPr>
            <p:ph idx="1" type="body"/>
          </p:nvPr>
        </p:nvPicPr>
        <p:blipFill rotWithShape="1">
          <a:blip r:embed="rId3">
            <a:alphaModFix/>
          </a:blip>
          <a:srcRect b="0" l="0" r="0" t="0"/>
          <a:stretch/>
        </p:blipFill>
        <p:spPr>
          <a:xfrm>
            <a:off x="0" y="2133632"/>
            <a:ext cx="4363463" cy="3200367"/>
          </a:xfrm>
          <a:prstGeom prst="rect">
            <a:avLst/>
          </a:prstGeom>
          <a:noFill/>
          <a:ln cap="flat" cmpd="sng" w="9525">
            <a:solidFill>
              <a:schemeClr val="lt1"/>
            </a:solidFill>
            <a:prstDash val="solid"/>
            <a:round/>
            <a:headEnd len="sm" w="sm" type="none"/>
            <a:tailEnd len="sm" w="sm" type="none"/>
          </a:ln>
        </p:spPr>
      </p:pic>
      <p:pic>
        <p:nvPicPr>
          <p:cNvPr id="536" name="Google Shape;536;p11"/>
          <p:cNvPicPr preferRelativeResize="0"/>
          <p:nvPr/>
        </p:nvPicPr>
        <p:blipFill rotWithShape="1">
          <a:blip r:embed="rId4">
            <a:alphaModFix/>
          </a:blip>
          <a:srcRect b="0" l="0" r="0" t="0"/>
          <a:stretch/>
        </p:blipFill>
        <p:spPr>
          <a:xfrm>
            <a:off x="4572001" y="2133632"/>
            <a:ext cx="4482342" cy="3200367"/>
          </a:xfrm>
          <a:prstGeom prst="rect">
            <a:avLst/>
          </a:prstGeom>
          <a:noFill/>
          <a:ln>
            <a:noFill/>
          </a:ln>
        </p:spPr>
      </p:pic>
      <p:pic>
        <p:nvPicPr>
          <p:cNvPr id="537" name="Google Shape;537;p11"/>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2"/>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2 : Results</a:t>
            </a:r>
            <a:endParaRPr/>
          </a:p>
        </p:txBody>
      </p:sp>
      <p:pic>
        <p:nvPicPr>
          <p:cNvPr id="543" name="Google Shape;543;p12"/>
          <p:cNvPicPr preferRelativeResize="0"/>
          <p:nvPr>
            <p:ph idx="1" type="body"/>
          </p:nvPr>
        </p:nvPicPr>
        <p:blipFill rotWithShape="1">
          <a:blip r:embed="rId3">
            <a:alphaModFix/>
          </a:blip>
          <a:srcRect b="0" l="0" r="0" t="0"/>
          <a:stretch/>
        </p:blipFill>
        <p:spPr>
          <a:xfrm>
            <a:off x="288521" y="2045267"/>
            <a:ext cx="4247289" cy="3147219"/>
          </a:xfrm>
          <a:prstGeom prst="rect">
            <a:avLst/>
          </a:prstGeom>
          <a:noFill/>
          <a:ln cap="flat" cmpd="sng" w="9525">
            <a:solidFill>
              <a:schemeClr val="lt1"/>
            </a:solidFill>
            <a:prstDash val="solid"/>
            <a:round/>
            <a:headEnd len="sm" w="sm" type="none"/>
            <a:tailEnd len="sm" w="sm" type="none"/>
          </a:ln>
        </p:spPr>
      </p:pic>
      <p:pic>
        <p:nvPicPr>
          <p:cNvPr id="544" name="Google Shape;544;p12"/>
          <p:cNvPicPr preferRelativeResize="0"/>
          <p:nvPr/>
        </p:nvPicPr>
        <p:blipFill rotWithShape="1">
          <a:blip r:embed="rId4">
            <a:alphaModFix/>
          </a:blip>
          <a:srcRect b="0" l="0" r="0" t="0"/>
          <a:stretch/>
        </p:blipFill>
        <p:spPr>
          <a:xfrm>
            <a:off x="4608190" y="2045267"/>
            <a:ext cx="4247289" cy="3163498"/>
          </a:xfrm>
          <a:prstGeom prst="rect">
            <a:avLst/>
          </a:prstGeom>
          <a:noFill/>
          <a:ln>
            <a:noFill/>
          </a:ln>
        </p:spPr>
      </p:pic>
      <p:pic>
        <p:nvPicPr>
          <p:cNvPr id="545" name="Google Shape;545;p12"/>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3"/>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2 : Results</a:t>
            </a:r>
            <a:endParaRPr/>
          </a:p>
        </p:txBody>
      </p:sp>
      <p:pic>
        <p:nvPicPr>
          <p:cNvPr id="551" name="Google Shape;551;p13"/>
          <p:cNvPicPr preferRelativeResize="0"/>
          <p:nvPr>
            <p:ph idx="1" type="body"/>
          </p:nvPr>
        </p:nvPicPr>
        <p:blipFill rotWithShape="1">
          <a:blip r:embed="rId3">
            <a:alphaModFix/>
          </a:blip>
          <a:srcRect b="0" l="0" r="0" t="0"/>
          <a:stretch/>
        </p:blipFill>
        <p:spPr>
          <a:xfrm>
            <a:off x="4738585" y="2380315"/>
            <a:ext cx="4130979" cy="3174993"/>
          </a:xfrm>
          <a:prstGeom prst="rect">
            <a:avLst/>
          </a:prstGeom>
          <a:noFill/>
          <a:ln cap="flat" cmpd="sng" w="9525">
            <a:solidFill>
              <a:schemeClr val="lt1"/>
            </a:solidFill>
            <a:prstDash val="solid"/>
            <a:round/>
            <a:headEnd len="sm" w="sm" type="none"/>
            <a:tailEnd len="sm" w="sm" type="none"/>
          </a:ln>
        </p:spPr>
      </p:pic>
      <p:pic>
        <p:nvPicPr>
          <p:cNvPr id="552" name="Google Shape;552;p13"/>
          <p:cNvPicPr preferRelativeResize="0"/>
          <p:nvPr/>
        </p:nvPicPr>
        <p:blipFill rotWithShape="1">
          <a:blip r:embed="rId4">
            <a:alphaModFix/>
          </a:blip>
          <a:srcRect b="0" l="0" r="0" t="0"/>
          <a:stretch/>
        </p:blipFill>
        <p:spPr>
          <a:xfrm>
            <a:off x="319352" y="2380315"/>
            <a:ext cx="4086064" cy="3140472"/>
          </a:xfrm>
          <a:prstGeom prst="rect">
            <a:avLst/>
          </a:prstGeom>
          <a:noFill/>
          <a:ln>
            <a:noFill/>
          </a:ln>
        </p:spPr>
      </p:pic>
      <p:sp>
        <p:nvSpPr>
          <p:cNvPr id="553" name="Google Shape;553;p13"/>
          <p:cNvSpPr txBox="1"/>
          <p:nvPr/>
        </p:nvSpPr>
        <p:spPr>
          <a:xfrm>
            <a:off x="2209984" y="1709448"/>
            <a:ext cx="13607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GPUCB</a:t>
            </a:r>
            <a:endParaRPr b="0" i="0" sz="1400" u="none" cap="none" strike="noStrike">
              <a:solidFill>
                <a:srgbClr val="000000"/>
              </a:solidFill>
              <a:latin typeface="Arial"/>
              <a:ea typeface="Arial"/>
              <a:cs typeface="Arial"/>
              <a:sym typeface="Arial"/>
            </a:endParaRPr>
          </a:p>
        </p:txBody>
      </p:sp>
      <p:sp>
        <p:nvSpPr>
          <p:cNvPr id="554" name="Google Shape;554;p13"/>
          <p:cNvSpPr txBox="1"/>
          <p:nvPr/>
        </p:nvSpPr>
        <p:spPr>
          <a:xfrm>
            <a:off x="6673127" y="1752991"/>
            <a:ext cx="13607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GPTS</a:t>
            </a:r>
            <a:endParaRPr b="0" i="0" sz="1400" u="none" cap="none" strike="noStrike">
              <a:solidFill>
                <a:srgbClr val="000000"/>
              </a:solidFill>
              <a:latin typeface="Arial"/>
              <a:ea typeface="Arial"/>
              <a:cs typeface="Arial"/>
              <a:sym typeface="Arial"/>
            </a:endParaRPr>
          </a:p>
        </p:txBody>
      </p:sp>
      <p:pic>
        <p:nvPicPr>
          <p:cNvPr id="555" name="Google Shape;555;p13"/>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4"/>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3 : Pricing + Advertising </a:t>
            </a:r>
            <a:endParaRPr/>
          </a:p>
        </p:txBody>
      </p:sp>
      <p:sp>
        <p:nvSpPr>
          <p:cNvPr id="561" name="Google Shape;561;p14"/>
          <p:cNvSpPr txBox="1"/>
          <p:nvPr>
            <p:ph idx="1" type="body"/>
          </p:nvPr>
        </p:nvSpPr>
        <p:spPr>
          <a:xfrm>
            <a:off x="457200" y="1600200"/>
            <a:ext cx="8323263"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200"/>
              <a:buFont typeface="Arial"/>
              <a:buChar char="•"/>
            </a:pPr>
            <a:r>
              <a:rPr lang="it-IT" sz="1800"/>
              <a:t>All customers belong to C1</a:t>
            </a:r>
            <a:endParaRPr sz="1800"/>
          </a:p>
          <a:p>
            <a:pPr indent="0" lvl="0" marL="0" rtl="0" algn="l">
              <a:lnSpc>
                <a:spcPct val="100000"/>
              </a:lnSpc>
              <a:spcBef>
                <a:spcPts val="440"/>
              </a:spcBef>
              <a:spcAft>
                <a:spcPts val="0"/>
              </a:spcAft>
              <a:buClr>
                <a:schemeClr val="dk1"/>
              </a:buClr>
              <a:buSzPts val="2200"/>
              <a:buNone/>
            </a:pPr>
            <a:r>
              <a:t/>
            </a:r>
            <a:endParaRPr sz="1800"/>
          </a:p>
          <a:p>
            <a:pPr indent="0" lvl="0" marL="0" rtl="0" algn="l">
              <a:lnSpc>
                <a:spcPct val="100000"/>
              </a:lnSpc>
              <a:spcBef>
                <a:spcPts val="440"/>
              </a:spcBef>
              <a:spcAft>
                <a:spcPts val="0"/>
              </a:spcAft>
              <a:buClr>
                <a:schemeClr val="dk1"/>
              </a:buClr>
              <a:buSzPts val="2200"/>
              <a:buNone/>
            </a:pPr>
            <a:r>
              <a:rPr lang="it-IT" sz="1800"/>
              <a:t>We employ a single environment that first samples from the advertising curves and uses the results to sample from the pricing curve.</a:t>
            </a:r>
            <a:endParaRPr/>
          </a:p>
          <a:p>
            <a:pPr indent="0" lvl="0" marL="0" rtl="0" algn="l">
              <a:lnSpc>
                <a:spcPct val="100000"/>
              </a:lnSpc>
              <a:spcBef>
                <a:spcPts val="440"/>
              </a:spcBef>
              <a:spcAft>
                <a:spcPts val="0"/>
              </a:spcAft>
              <a:buClr>
                <a:schemeClr val="dk1"/>
              </a:buClr>
              <a:buSzPts val="2200"/>
              <a:buNone/>
            </a:pPr>
            <a:r>
              <a:t/>
            </a:r>
            <a:endParaRPr sz="1800"/>
          </a:p>
          <a:p>
            <a:pPr indent="0" lvl="0" marL="0" rtl="0" algn="l">
              <a:lnSpc>
                <a:spcPct val="100000"/>
              </a:lnSpc>
              <a:spcBef>
                <a:spcPts val="440"/>
              </a:spcBef>
              <a:spcAft>
                <a:spcPts val="0"/>
              </a:spcAft>
              <a:buClr>
                <a:schemeClr val="dk1"/>
              </a:buClr>
              <a:buSzPts val="2200"/>
              <a:buNone/>
            </a:pPr>
            <a:r>
              <a:rPr lang="it-IT" sz="1800"/>
              <a:t> The algorithms employed are:</a:t>
            </a:r>
            <a:endParaRPr/>
          </a:p>
          <a:p>
            <a:pPr indent="0" lvl="0" marL="0" rtl="0" algn="l">
              <a:lnSpc>
                <a:spcPct val="100000"/>
              </a:lnSpc>
              <a:spcBef>
                <a:spcPts val="440"/>
              </a:spcBef>
              <a:spcAft>
                <a:spcPts val="0"/>
              </a:spcAft>
              <a:buClr>
                <a:schemeClr val="dk1"/>
              </a:buClr>
              <a:buSzPts val="2200"/>
              <a:buNone/>
            </a:pPr>
            <a:r>
              <a:t/>
            </a:r>
            <a:endParaRPr sz="1800"/>
          </a:p>
          <a:p>
            <a:pPr indent="-342900" lvl="0" marL="342900" rtl="0" algn="l">
              <a:lnSpc>
                <a:spcPct val="100000"/>
              </a:lnSpc>
              <a:spcBef>
                <a:spcPts val="440"/>
              </a:spcBef>
              <a:spcAft>
                <a:spcPts val="0"/>
              </a:spcAft>
              <a:buClr>
                <a:schemeClr val="dk1"/>
              </a:buClr>
              <a:buSzPts val="2200"/>
              <a:buFont typeface="Arial"/>
              <a:buChar char="-"/>
            </a:pPr>
            <a:r>
              <a:rPr lang="it-IT" sz="1800"/>
              <a:t>UCB-1 for the pricing part</a:t>
            </a:r>
            <a:endParaRPr/>
          </a:p>
          <a:p>
            <a:pPr indent="0" lvl="0" marL="0" rtl="0" algn="l">
              <a:lnSpc>
                <a:spcPct val="100000"/>
              </a:lnSpc>
              <a:spcBef>
                <a:spcPts val="440"/>
              </a:spcBef>
              <a:spcAft>
                <a:spcPts val="0"/>
              </a:spcAft>
              <a:buClr>
                <a:schemeClr val="dk1"/>
              </a:buClr>
              <a:buSzPts val="2200"/>
              <a:buNone/>
            </a:pPr>
            <a:r>
              <a:rPr lang="it-IT" sz="1800"/>
              <a:t>    </a:t>
            </a:r>
            <a:r>
              <a:rPr lang="it-IT" sz="1100"/>
              <a:t>  </a:t>
            </a:r>
            <a:r>
              <a:rPr lang="it-IT" sz="1800"/>
              <a:t>GPUCB for the advertising part</a:t>
            </a:r>
            <a:endParaRPr/>
          </a:p>
          <a:p>
            <a:pPr indent="0" lvl="0" marL="0" rtl="0" algn="l">
              <a:lnSpc>
                <a:spcPct val="100000"/>
              </a:lnSpc>
              <a:spcBef>
                <a:spcPts val="440"/>
              </a:spcBef>
              <a:spcAft>
                <a:spcPts val="0"/>
              </a:spcAft>
              <a:buClr>
                <a:schemeClr val="dk1"/>
              </a:buClr>
              <a:buSzPts val="2200"/>
              <a:buNone/>
            </a:pPr>
            <a:r>
              <a:t/>
            </a:r>
            <a:endParaRPr sz="1800"/>
          </a:p>
          <a:p>
            <a:pPr indent="-342900" lvl="0" marL="342900" rtl="0" algn="l">
              <a:lnSpc>
                <a:spcPct val="100000"/>
              </a:lnSpc>
              <a:spcBef>
                <a:spcPts val="440"/>
              </a:spcBef>
              <a:spcAft>
                <a:spcPts val="0"/>
              </a:spcAft>
              <a:buClr>
                <a:schemeClr val="dk1"/>
              </a:buClr>
              <a:buSzPts val="2200"/>
              <a:buFont typeface="Arial"/>
              <a:buChar char="-"/>
            </a:pPr>
            <a:r>
              <a:rPr lang="it-IT" sz="1800"/>
              <a:t>Thompson Sampling for the pricing part</a:t>
            </a:r>
            <a:endParaRPr/>
          </a:p>
          <a:p>
            <a:pPr indent="0" lvl="0" marL="0" rtl="0" algn="l">
              <a:lnSpc>
                <a:spcPct val="100000"/>
              </a:lnSpc>
              <a:spcBef>
                <a:spcPts val="440"/>
              </a:spcBef>
              <a:spcAft>
                <a:spcPts val="0"/>
              </a:spcAft>
              <a:buClr>
                <a:schemeClr val="dk1"/>
              </a:buClr>
              <a:buSzPts val="2200"/>
              <a:buNone/>
            </a:pPr>
            <a:r>
              <a:rPr lang="it-IT" sz="1800"/>
              <a:t>     </a:t>
            </a:r>
            <a:r>
              <a:rPr lang="it-IT" sz="1050"/>
              <a:t> </a:t>
            </a:r>
            <a:r>
              <a:rPr lang="it-IT" sz="1800"/>
              <a:t>GPTS for the advertising part</a:t>
            </a:r>
            <a:endParaRPr sz="1800"/>
          </a:p>
        </p:txBody>
      </p:sp>
      <p:pic>
        <p:nvPicPr>
          <p:cNvPr id="562" name="Google Shape;562;p14"/>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5"/>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3 : Results</a:t>
            </a:r>
            <a:endParaRPr/>
          </a:p>
        </p:txBody>
      </p:sp>
      <p:pic>
        <p:nvPicPr>
          <p:cNvPr id="568" name="Google Shape;568;p15"/>
          <p:cNvPicPr preferRelativeResize="0"/>
          <p:nvPr>
            <p:ph idx="1" type="body"/>
          </p:nvPr>
        </p:nvPicPr>
        <p:blipFill rotWithShape="1">
          <a:blip r:embed="rId3">
            <a:alphaModFix/>
          </a:blip>
          <a:srcRect b="0" l="0" r="0" t="0"/>
          <a:stretch/>
        </p:blipFill>
        <p:spPr>
          <a:xfrm>
            <a:off x="162544" y="2295638"/>
            <a:ext cx="4350368" cy="3190762"/>
          </a:xfrm>
          <a:prstGeom prst="rect">
            <a:avLst/>
          </a:prstGeom>
          <a:noFill/>
          <a:ln cap="flat" cmpd="sng" w="9525">
            <a:solidFill>
              <a:schemeClr val="lt1"/>
            </a:solidFill>
            <a:prstDash val="solid"/>
            <a:round/>
            <a:headEnd len="sm" w="sm" type="none"/>
            <a:tailEnd len="sm" w="sm" type="none"/>
          </a:ln>
        </p:spPr>
      </p:pic>
      <p:pic>
        <p:nvPicPr>
          <p:cNvPr id="569" name="Google Shape;569;p15"/>
          <p:cNvPicPr preferRelativeResize="0"/>
          <p:nvPr/>
        </p:nvPicPr>
        <p:blipFill rotWithShape="1">
          <a:blip r:embed="rId4">
            <a:alphaModFix/>
          </a:blip>
          <a:srcRect b="0" l="0" r="0" t="0"/>
          <a:stretch/>
        </p:blipFill>
        <p:spPr>
          <a:xfrm>
            <a:off x="4572000" y="2295638"/>
            <a:ext cx="4409456" cy="3190762"/>
          </a:xfrm>
          <a:prstGeom prst="rect">
            <a:avLst/>
          </a:prstGeom>
          <a:noFill/>
          <a:ln>
            <a:noFill/>
          </a:ln>
        </p:spPr>
      </p:pic>
      <p:pic>
        <p:nvPicPr>
          <p:cNvPr id="570" name="Google Shape;570;p15"/>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6"/>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3 : Results</a:t>
            </a:r>
            <a:endParaRPr/>
          </a:p>
        </p:txBody>
      </p:sp>
      <p:pic>
        <p:nvPicPr>
          <p:cNvPr id="576" name="Google Shape;576;p16"/>
          <p:cNvPicPr preferRelativeResize="0"/>
          <p:nvPr>
            <p:ph idx="1" type="body"/>
          </p:nvPr>
        </p:nvPicPr>
        <p:blipFill rotWithShape="1">
          <a:blip r:embed="rId3">
            <a:alphaModFix/>
          </a:blip>
          <a:srcRect b="0" l="0" r="0" t="0"/>
          <a:stretch/>
        </p:blipFill>
        <p:spPr>
          <a:xfrm>
            <a:off x="122351" y="2337429"/>
            <a:ext cx="4427705" cy="3280906"/>
          </a:xfrm>
          <a:prstGeom prst="rect">
            <a:avLst/>
          </a:prstGeom>
          <a:noFill/>
          <a:ln cap="flat" cmpd="sng" w="9525">
            <a:solidFill>
              <a:schemeClr val="lt1"/>
            </a:solidFill>
            <a:prstDash val="solid"/>
            <a:round/>
            <a:headEnd len="sm" w="sm" type="none"/>
            <a:tailEnd len="sm" w="sm" type="none"/>
          </a:ln>
        </p:spPr>
      </p:pic>
      <p:pic>
        <p:nvPicPr>
          <p:cNvPr id="577" name="Google Shape;577;p16"/>
          <p:cNvPicPr preferRelativeResize="0"/>
          <p:nvPr/>
        </p:nvPicPr>
        <p:blipFill rotWithShape="1">
          <a:blip r:embed="rId4">
            <a:alphaModFix/>
          </a:blip>
          <a:srcRect b="0" l="0" r="0" t="0"/>
          <a:stretch/>
        </p:blipFill>
        <p:spPr>
          <a:xfrm>
            <a:off x="4572000" y="2336311"/>
            <a:ext cx="4406421" cy="3282024"/>
          </a:xfrm>
          <a:prstGeom prst="rect">
            <a:avLst/>
          </a:prstGeom>
          <a:noFill/>
          <a:ln>
            <a:noFill/>
          </a:ln>
        </p:spPr>
      </p:pic>
      <p:pic>
        <p:nvPicPr>
          <p:cNvPr id="578" name="Google Shape;578;p16"/>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7"/>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4 : Multiple customers</a:t>
            </a:r>
            <a:endParaRPr/>
          </a:p>
        </p:txBody>
      </p:sp>
      <p:sp>
        <p:nvSpPr>
          <p:cNvPr id="584" name="Google Shape;584;p17"/>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it-IT"/>
              <a:t>C1, C2, and C3 get pulled with the same probability every round</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it-IT"/>
              <a:t>Pull feature first, then pull arm from a context</a:t>
            </a:r>
            <a:endParaRPr/>
          </a:p>
          <a:p>
            <a:pPr indent="0" lvl="0" marL="45720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it-IT"/>
              <a:t>Analize reward in 3 scenarios:</a:t>
            </a:r>
            <a:endParaRPr/>
          </a:p>
          <a:p>
            <a:pPr indent="-342900" lvl="1" marL="914400" rtl="0" algn="l">
              <a:lnSpc>
                <a:spcPct val="100000"/>
              </a:lnSpc>
              <a:spcBef>
                <a:spcPts val="0"/>
              </a:spcBef>
              <a:spcAft>
                <a:spcPts val="0"/>
              </a:spcAft>
              <a:buSzPts val="1800"/>
              <a:buChar char="○"/>
            </a:pPr>
            <a:r>
              <a:rPr lang="it-IT"/>
              <a:t>Not using any context</a:t>
            </a:r>
            <a:endParaRPr/>
          </a:p>
          <a:p>
            <a:pPr indent="-342900" lvl="1" marL="914400" rtl="0" algn="l">
              <a:lnSpc>
                <a:spcPct val="100000"/>
              </a:lnSpc>
              <a:spcBef>
                <a:spcPts val="0"/>
              </a:spcBef>
              <a:spcAft>
                <a:spcPts val="0"/>
              </a:spcAft>
              <a:buSzPts val="1800"/>
              <a:buChar char="○"/>
            </a:pPr>
            <a:r>
              <a:rPr lang="it-IT"/>
              <a:t>Using known contexts</a:t>
            </a:r>
            <a:endParaRPr/>
          </a:p>
          <a:p>
            <a:pPr indent="-342900" lvl="1" marL="914400" rtl="0" algn="l">
              <a:lnSpc>
                <a:spcPct val="100000"/>
              </a:lnSpc>
              <a:spcBef>
                <a:spcPts val="0"/>
              </a:spcBef>
              <a:spcAft>
                <a:spcPts val="0"/>
              </a:spcAft>
              <a:buSzPts val="1800"/>
              <a:buChar char="○"/>
            </a:pPr>
            <a:r>
              <a:rPr lang="it-IT"/>
              <a:t>Generating the context (every 14 rounds)</a:t>
            </a:r>
            <a:endParaRPr/>
          </a:p>
        </p:txBody>
      </p:sp>
      <p:pic>
        <p:nvPicPr>
          <p:cNvPr id="585" name="Google Shape;585;p17"/>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8"/>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4 : Results</a:t>
            </a:r>
            <a:endParaRPr/>
          </a:p>
        </p:txBody>
      </p:sp>
      <p:pic>
        <p:nvPicPr>
          <p:cNvPr id="591" name="Google Shape;591;p18"/>
          <p:cNvPicPr preferRelativeResize="0"/>
          <p:nvPr/>
        </p:nvPicPr>
        <p:blipFill rotWithShape="1">
          <a:blip r:embed="rId3">
            <a:alphaModFix/>
          </a:blip>
          <a:srcRect b="2047" l="0" r="7838" t="9867"/>
          <a:stretch/>
        </p:blipFill>
        <p:spPr>
          <a:xfrm>
            <a:off x="147287" y="1339881"/>
            <a:ext cx="3258941" cy="2336048"/>
          </a:xfrm>
          <a:prstGeom prst="rect">
            <a:avLst/>
          </a:prstGeom>
          <a:noFill/>
          <a:ln>
            <a:noFill/>
          </a:ln>
        </p:spPr>
      </p:pic>
      <p:pic>
        <p:nvPicPr>
          <p:cNvPr id="592" name="Google Shape;592;p18"/>
          <p:cNvPicPr preferRelativeResize="0"/>
          <p:nvPr/>
        </p:nvPicPr>
        <p:blipFill rotWithShape="1">
          <a:blip r:embed="rId4">
            <a:alphaModFix/>
          </a:blip>
          <a:srcRect b="0" l="0" r="8409" t="9995"/>
          <a:stretch/>
        </p:blipFill>
        <p:spPr>
          <a:xfrm>
            <a:off x="5473653" y="1338051"/>
            <a:ext cx="3174547" cy="2339686"/>
          </a:xfrm>
          <a:prstGeom prst="rect">
            <a:avLst/>
          </a:prstGeom>
          <a:noFill/>
          <a:ln>
            <a:noFill/>
          </a:ln>
        </p:spPr>
      </p:pic>
      <p:pic>
        <p:nvPicPr>
          <p:cNvPr id="593" name="Google Shape;593;p18"/>
          <p:cNvPicPr preferRelativeResize="0"/>
          <p:nvPr/>
        </p:nvPicPr>
        <p:blipFill rotWithShape="1">
          <a:blip r:embed="rId5">
            <a:alphaModFix/>
          </a:blip>
          <a:srcRect b="0" l="0" r="7838" t="11916"/>
          <a:stretch/>
        </p:blipFill>
        <p:spPr>
          <a:xfrm>
            <a:off x="2701319" y="3731554"/>
            <a:ext cx="3258941" cy="2336048"/>
          </a:xfrm>
          <a:prstGeom prst="rect">
            <a:avLst/>
          </a:prstGeom>
          <a:noFill/>
          <a:ln>
            <a:noFill/>
          </a:ln>
        </p:spPr>
      </p:pic>
      <p:sp>
        <p:nvSpPr>
          <p:cNvPr id="594" name="Google Shape;594;p18"/>
          <p:cNvSpPr txBox="1"/>
          <p:nvPr/>
        </p:nvSpPr>
        <p:spPr>
          <a:xfrm>
            <a:off x="905552" y="3617353"/>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it-IT"/>
              <a:t>Known</a:t>
            </a:r>
            <a:r>
              <a:rPr b="0" i="0" lang="it-IT" sz="1400" u="none" cap="none" strike="noStrike">
                <a:solidFill>
                  <a:srgbClr val="000000"/>
                </a:solidFill>
                <a:latin typeface="Arial"/>
                <a:ea typeface="Arial"/>
                <a:cs typeface="Arial"/>
                <a:sym typeface="Arial"/>
              </a:rPr>
              <a:t> Context</a:t>
            </a:r>
            <a:endParaRPr b="0" i="0" sz="1400" u="none" cap="none" strike="noStrike">
              <a:solidFill>
                <a:srgbClr val="000000"/>
              </a:solidFill>
              <a:latin typeface="Arial"/>
              <a:ea typeface="Arial"/>
              <a:cs typeface="Arial"/>
              <a:sym typeface="Arial"/>
            </a:endParaRPr>
          </a:p>
        </p:txBody>
      </p:sp>
      <p:sp>
        <p:nvSpPr>
          <p:cNvPr id="595" name="Google Shape;595;p18"/>
          <p:cNvSpPr txBox="1"/>
          <p:nvPr/>
        </p:nvSpPr>
        <p:spPr>
          <a:xfrm>
            <a:off x="6498282" y="3617352"/>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it-IT"/>
              <a:t>Generated</a:t>
            </a:r>
            <a:r>
              <a:rPr b="0" i="0" lang="it-IT" sz="1400" u="none" cap="none" strike="noStrike">
                <a:solidFill>
                  <a:srgbClr val="000000"/>
                </a:solidFill>
                <a:latin typeface="Arial"/>
                <a:ea typeface="Arial"/>
                <a:cs typeface="Arial"/>
                <a:sym typeface="Arial"/>
              </a:rPr>
              <a:t> Context</a:t>
            </a:r>
            <a:endParaRPr b="0" i="0" sz="1400" u="none" cap="none" strike="noStrike">
              <a:solidFill>
                <a:srgbClr val="000000"/>
              </a:solidFill>
              <a:latin typeface="Arial"/>
              <a:ea typeface="Arial"/>
              <a:cs typeface="Arial"/>
              <a:sym typeface="Arial"/>
            </a:endParaRPr>
          </a:p>
        </p:txBody>
      </p:sp>
      <p:sp>
        <p:nvSpPr>
          <p:cNvPr id="596" name="Google Shape;596;p18"/>
          <p:cNvSpPr txBox="1"/>
          <p:nvPr/>
        </p:nvSpPr>
        <p:spPr>
          <a:xfrm>
            <a:off x="6013627" y="5372898"/>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Without Context</a:t>
            </a:r>
            <a:endParaRPr b="0" i="0" sz="1400" u="none" cap="none" strike="noStrike">
              <a:solidFill>
                <a:srgbClr val="000000"/>
              </a:solidFill>
              <a:latin typeface="Arial"/>
              <a:ea typeface="Arial"/>
              <a:cs typeface="Arial"/>
              <a:sym typeface="Arial"/>
            </a:endParaRPr>
          </a:p>
        </p:txBody>
      </p:sp>
      <p:pic>
        <p:nvPicPr>
          <p:cNvPr id="597" name="Google Shape;597;p18"/>
          <p:cNvPicPr preferRelativeResize="0"/>
          <p:nvPr/>
        </p:nvPicPr>
        <p:blipFill>
          <a:blip r:embed="rId6">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5aaf4c5e37_0_0"/>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4 : Results</a:t>
            </a:r>
            <a:endParaRPr/>
          </a:p>
        </p:txBody>
      </p:sp>
      <p:pic>
        <p:nvPicPr>
          <p:cNvPr id="603" name="Google Shape;603;g25aaf4c5e37_0_0"/>
          <p:cNvPicPr preferRelativeResize="0"/>
          <p:nvPr/>
        </p:nvPicPr>
        <p:blipFill rotWithShape="1">
          <a:blip r:embed="rId3">
            <a:alphaModFix/>
          </a:blip>
          <a:srcRect b="0" l="0" r="8048" t="9530"/>
          <a:stretch/>
        </p:blipFill>
        <p:spPr>
          <a:xfrm>
            <a:off x="168512" y="1293030"/>
            <a:ext cx="3272778" cy="2306186"/>
          </a:xfrm>
          <a:prstGeom prst="rect">
            <a:avLst/>
          </a:prstGeom>
          <a:noFill/>
          <a:ln>
            <a:noFill/>
          </a:ln>
        </p:spPr>
      </p:pic>
      <p:pic>
        <p:nvPicPr>
          <p:cNvPr id="604" name="Google Shape;604;g25aaf4c5e37_0_0"/>
          <p:cNvPicPr preferRelativeResize="0"/>
          <p:nvPr/>
        </p:nvPicPr>
        <p:blipFill rotWithShape="1">
          <a:blip r:embed="rId4">
            <a:alphaModFix/>
          </a:blip>
          <a:srcRect b="0" l="0" r="8048" t="9530"/>
          <a:stretch/>
        </p:blipFill>
        <p:spPr>
          <a:xfrm>
            <a:off x="4828948" y="1293030"/>
            <a:ext cx="3272777" cy="2306186"/>
          </a:xfrm>
          <a:prstGeom prst="rect">
            <a:avLst/>
          </a:prstGeom>
          <a:noFill/>
          <a:ln>
            <a:noFill/>
          </a:ln>
        </p:spPr>
      </p:pic>
      <p:pic>
        <p:nvPicPr>
          <p:cNvPr id="605" name="Google Shape;605;g25aaf4c5e37_0_0"/>
          <p:cNvPicPr preferRelativeResize="0"/>
          <p:nvPr/>
        </p:nvPicPr>
        <p:blipFill rotWithShape="1">
          <a:blip r:embed="rId5">
            <a:alphaModFix/>
          </a:blip>
          <a:srcRect b="0" l="0" r="8048" t="9530"/>
          <a:stretch/>
        </p:blipFill>
        <p:spPr>
          <a:xfrm>
            <a:off x="2567588" y="3688034"/>
            <a:ext cx="3272778" cy="2306185"/>
          </a:xfrm>
          <a:prstGeom prst="rect">
            <a:avLst/>
          </a:prstGeom>
          <a:noFill/>
          <a:ln>
            <a:noFill/>
          </a:ln>
        </p:spPr>
      </p:pic>
      <p:sp>
        <p:nvSpPr>
          <p:cNvPr id="606" name="Google Shape;606;g25aaf4c5e37_0_0"/>
          <p:cNvSpPr txBox="1"/>
          <p:nvPr/>
        </p:nvSpPr>
        <p:spPr>
          <a:xfrm>
            <a:off x="581944" y="3599216"/>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Known Context</a:t>
            </a:r>
            <a:endParaRPr b="0" i="0" sz="1400" u="none" cap="none" strike="noStrike">
              <a:solidFill>
                <a:srgbClr val="000000"/>
              </a:solidFill>
              <a:latin typeface="Arial"/>
              <a:ea typeface="Arial"/>
              <a:cs typeface="Arial"/>
              <a:sym typeface="Arial"/>
            </a:endParaRPr>
          </a:p>
        </p:txBody>
      </p:sp>
      <p:sp>
        <p:nvSpPr>
          <p:cNvPr id="607" name="Google Shape;607;g25aaf4c5e37_0_0"/>
          <p:cNvSpPr txBox="1"/>
          <p:nvPr/>
        </p:nvSpPr>
        <p:spPr>
          <a:xfrm>
            <a:off x="6463670" y="3599216"/>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Generated Context</a:t>
            </a:r>
            <a:endParaRPr b="0" i="0" sz="1400" u="none" cap="none" strike="noStrike">
              <a:solidFill>
                <a:srgbClr val="000000"/>
              </a:solidFill>
              <a:latin typeface="Arial"/>
              <a:ea typeface="Arial"/>
              <a:cs typeface="Arial"/>
              <a:sym typeface="Arial"/>
            </a:endParaRPr>
          </a:p>
        </p:txBody>
      </p:sp>
      <p:sp>
        <p:nvSpPr>
          <p:cNvPr id="608" name="Google Shape;608;g25aaf4c5e37_0_0"/>
          <p:cNvSpPr txBox="1"/>
          <p:nvPr/>
        </p:nvSpPr>
        <p:spPr>
          <a:xfrm>
            <a:off x="5840366" y="5364870"/>
            <a:ext cx="174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IT" sz="1400" u="none" cap="none" strike="noStrike">
                <a:solidFill>
                  <a:srgbClr val="000000"/>
                </a:solidFill>
                <a:latin typeface="Arial"/>
                <a:ea typeface="Arial"/>
                <a:cs typeface="Arial"/>
                <a:sym typeface="Arial"/>
              </a:rPr>
              <a:t>Without Context</a:t>
            </a:r>
            <a:endParaRPr b="0" i="0" sz="1400" u="none" cap="none" strike="noStrike">
              <a:solidFill>
                <a:srgbClr val="000000"/>
              </a:solidFill>
              <a:latin typeface="Arial"/>
              <a:ea typeface="Arial"/>
              <a:cs typeface="Arial"/>
              <a:sym typeface="Arial"/>
            </a:endParaRPr>
          </a:p>
        </p:txBody>
      </p:sp>
      <p:pic>
        <p:nvPicPr>
          <p:cNvPr id="609" name="Google Shape;609;g25aaf4c5e37_0_0"/>
          <p:cNvPicPr preferRelativeResize="0"/>
          <p:nvPr/>
        </p:nvPicPr>
        <p:blipFill>
          <a:blip r:embed="rId6">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0</a:t>
            </a:r>
            <a:br>
              <a:rPr lang="it-IT"/>
            </a:br>
            <a:endParaRPr/>
          </a:p>
        </p:txBody>
      </p:sp>
      <p:pic>
        <p:nvPicPr>
          <p:cNvPr id="457" name="Google Shape;457;p2"/>
          <p:cNvPicPr preferRelativeResize="0"/>
          <p:nvPr>
            <p:ph idx="1" type="body"/>
          </p:nvPr>
        </p:nvPicPr>
        <p:blipFill rotWithShape="1">
          <a:blip r:embed="rId3">
            <a:alphaModFix/>
          </a:blip>
          <a:srcRect b="0" l="0" r="0" t="0"/>
          <a:stretch/>
        </p:blipFill>
        <p:spPr>
          <a:xfrm>
            <a:off x="4572000" y="1317172"/>
            <a:ext cx="4525963" cy="4525963"/>
          </a:xfrm>
          <a:prstGeom prst="rect">
            <a:avLst/>
          </a:prstGeom>
          <a:noFill/>
          <a:ln cap="flat" cmpd="sng" w="9525">
            <a:solidFill>
              <a:schemeClr val="lt1"/>
            </a:solidFill>
            <a:prstDash val="solid"/>
            <a:round/>
            <a:headEnd len="sm" w="sm" type="none"/>
            <a:tailEnd len="sm" w="sm" type="none"/>
          </a:ln>
        </p:spPr>
      </p:pic>
      <p:sp>
        <p:nvSpPr>
          <p:cNvPr id="458" name="Google Shape;458;p2"/>
          <p:cNvSpPr txBox="1"/>
          <p:nvPr/>
        </p:nvSpPr>
        <p:spPr>
          <a:xfrm>
            <a:off x="413657" y="1796143"/>
            <a:ext cx="41583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We want to find an optimal pricing and advertising strategy for a backpack </a:t>
            </a:r>
            <a:endParaRPr b="0" i="0" sz="1400" u="none" cap="none" strike="noStrike">
              <a:solidFill>
                <a:srgbClr val="000000"/>
              </a:solidFill>
              <a:latin typeface="Arial"/>
              <a:ea typeface="Arial"/>
              <a:cs typeface="Arial"/>
              <a:sym typeface="Arial"/>
            </a:endParaRPr>
          </a:p>
        </p:txBody>
      </p:sp>
      <p:sp>
        <p:nvSpPr>
          <p:cNvPr id="459" name="Google Shape;459;p2"/>
          <p:cNvSpPr txBox="1"/>
          <p:nvPr/>
        </p:nvSpPr>
        <p:spPr>
          <a:xfrm>
            <a:off x="413656" y="2598279"/>
            <a:ext cx="41583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Prices </a:t>
            </a:r>
            <a:r>
              <a:rPr b="0" i="0" lang="it-IT" sz="1800" u="none" cap="none" strike="noStrike">
                <a:solidFill>
                  <a:srgbClr val="040C28"/>
                </a:solidFill>
                <a:latin typeface="Arial"/>
                <a:ea typeface="Arial"/>
                <a:cs typeface="Arial"/>
                <a:sym typeface="Arial"/>
              </a:rPr>
              <a:t>∈ </a:t>
            </a:r>
            <a:r>
              <a:rPr b="0" i="0" lang="it-IT" sz="1800" u="none" cap="none" strike="noStrike">
                <a:solidFill>
                  <a:schemeClr val="dk1"/>
                </a:solidFill>
                <a:latin typeface="Calibri"/>
                <a:ea typeface="Calibri"/>
                <a:cs typeface="Calibri"/>
                <a:sym typeface="Calibri"/>
              </a:rPr>
              <a:t>{10€, 20€, 30€, 40€, 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Bids </a:t>
            </a:r>
            <a:r>
              <a:rPr b="0" i="0" lang="it-IT" sz="1800" u="none" cap="none" strike="noStrike">
                <a:solidFill>
                  <a:srgbClr val="040C28"/>
                </a:solidFill>
                <a:latin typeface="Arial"/>
                <a:ea typeface="Arial"/>
                <a:cs typeface="Arial"/>
                <a:sym typeface="Arial"/>
              </a:rPr>
              <a:t>∈ </a:t>
            </a:r>
            <a:r>
              <a:rPr b="0" i="0" lang="it-IT" sz="1800" u="none" cap="none" strike="noStrike">
                <a:solidFill>
                  <a:srgbClr val="040C28"/>
                </a:solidFill>
                <a:latin typeface="Calibri"/>
                <a:ea typeface="Calibri"/>
                <a:cs typeface="Calibri"/>
                <a:sym typeface="Calibri"/>
              </a:rPr>
              <a:t>[ 0€, 2€ ], 100 bids</a:t>
            </a:r>
            <a:endParaRPr b="0" i="0" sz="1800" u="none" cap="none" strike="noStrike">
              <a:solidFill>
                <a:srgbClr val="040C2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40C28"/>
                </a:solidFill>
                <a:latin typeface="Calibri"/>
                <a:ea typeface="Calibri"/>
                <a:cs typeface="Calibri"/>
                <a:sym typeface="Calibri"/>
              </a:rPr>
              <a:t>T=365 giorni</a:t>
            </a:r>
            <a:endParaRPr b="0" i="0" sz="1800" u="none" cap="none" strike="noStrike">
              <a:solidFill>
                <a:schemeClr val="dk1"/>
              </a:solidFill>
              <a:latin typeface="Calibri"/>
              <a:ea typeface="Calibri"/>
              <a:cs typeface="Calibri"/>
              <a:sym typeface="Calibri"/>
            </a:endParaRPr>
          </a:p>
        </p:txBody>
      </p:sp>
      <p:sp>
        <p:nvSpPr>
          <p:cNvPr id="460" name="Google Shape;460;p2"/>
          <p:cNvSpPr txBox="1"/>
          <p:nvPr/>
        </p:nvSpPr>
        <p:spPr>
          <a:xfrm>
            <a:off x="420699" y="3759042"/>
            <a:ext cx="415834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chemeClr val="dk1"/>
                </a:solidFill>
                <a:latin typeface="Calibri"/>
                <a:ea typeface="Calibri"/>
                <a:cs typeface="Calibri"/>
                <a:sym typeface="Calibri"/>
              </a:rPr>
              <a:t>Features of the customers: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Employment</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it-IT" sz="1800" u="none" cap="none" strike="noStrike">
                <a:solidFill>
                  <a:schemeClr val="dk1"/>
                </a:solidFill>
                <a:latin typeface="Calibri"/>
                <a:ea typeface="Calibri"/>
                <a:cs typeface="Calibri"/>
                <a:sym typeface="Calibri"/>
              </a:rPr>
              <a:t>Residence</a:t>
            </a:r>
            <a:endParaRPr b="0" i="0" sz="1400" u="none" cap="none" strike="noStrike">
              <a:solidFill>
                <a:srgbClr val="000000"/>
              </a:solidFill>
              <a:latin typeface="Arial"/>
              <a:ea typeface="Arial"/>
              <a:cs typeface="Arial"/>
              <a:sym typeface="Arial"/>
            </a:endParaRPr>
          </a:p>
        </p:txBody>
      </p:sp>
      <p:sp>
        <p:nvSpPr>
          <p:cNvPr id="461" name="Google Shape;461;p2"/>
          <p:cNvSpPr txBox="1"/>
          <p:nvPr/>
        </p:nvSpPr>
        <p:spPr>
          <a:xfrm>
            <a:off x="420699" y="4864487"/>
            <a:ext cx="4158343"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Courier New"/>
              <a:buChar char="o"/>
            </a:pPr>
            <a:r>
              <a:rPr b="0" i="0" lang="it-IT" sz="1800" u="none" cap="none" strike="noStrike">
                <a:solidFill>
                  <a:schemeClr val="dk1"/>
                </a:solidFill>
                <a:latin typeface="Calibri"/>
                <a:ea typeface="Calibri"/>
                <a:cs typeface="Calibri"/>
                <a:sym typeface="Calibri"/>
              </a:rPr>
              <a:t>C1: students</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Courier New"/>
              <a:buChar char="o"/>
            </a:pPr>
            <a:r>
              <a:rPr b="0" i="0" lang="it-IT" sz="1800" u="none" cap="none" strike="noStrike">
                <a:solidFill>
                  <a:schemeClr val="dk1"/>
                </a:solidFill>
                <a:latin typeface="Calibri"/>
                <a:ea typeface="Calibri"/>
                <a:cs typeface="Calibri"/>
                <a:sym typeface="Calibri"/>
              </a:rPr>
              <a:t>C2: commuter workers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Courier New"/>
              <a:buChar char="o"/>
            </a:pPr>
            <a:r>
              <a:rPr b="0" i="0" lang="it-IT" sz="1800" u="none" cap="none" strike="noStrike">
                <a:solidFill>
                  <a:schemeClr val="dk1"/>
                </a:solidFill>
                <a:latin typeface="Calibri"/>
                <a:ea typeface="Calibri"/>
                <a:cs typeface="Calibri"/>
                <a:sym typeface="Calibri"/>
              </a:rPr>
              <a:t>C3: resident workers</a:t>
            </a:r>
            <a:endParaRPr b="0" i="0" sz="1400" u="none" cap="none" strike="noStrike">
              <a:solidFill>
                <a:srgbClr val="000000"/>
              </a:solidFill>
              <a:latin typeface="Arial"/>
              <a:ea typeface="Arial"/>
              <a:cs typeface="Arial"/>
              <a:sym typeface="Arial"/>
            </a:endParaRPr>
          </a:p>
        </p:txBody>
      </p:sp>
      <p:pic>
        <p:nvPicPr>
          <p:cNvPr id="462" name="Google Shape;462;p2"/>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9"/>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4 : Unexpected behaviour</a:t>
            </a:r>
            <a:endParaRPr/>
          </a:p>
        </p:txBody>
      </p:sp>
      <p:sp>
        <p:nvSpPr>
          <p:cNvPr id="615" name="Google Shape;615;p19"/>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it-IT"/>
              <a:t>Convergence speed</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it-IT"/>
              <a:t>Reward difference between context and non context</a:t>
            </a:r>
            <a:endParaRPr/>
          </a:p>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0"/>
              </a:spcBef>
              <a:spcAft>
                <a:spcPts val="0"/>
              </a:spcAft>
              <a:buSzPts val="1800"/>
              <a:buChar char="●"/>
            </a:pPr>
            <a:r>
              <a:rPr lang="it-IT"/>
              <a:t>Not applicable, too small differences (only 30 €)</a:t>
            </a:r>
            <a:endParaRPr/>
          </a:p>
        </p:txBody>
      </p:sp>
      <p:pic>
        <p:nvPicPr>
          <p:cNvPr id="616" name="Google Shape;616;p19"/>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0"/>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5: Setting </a:t>
            </a:r>
            <a:endParaRPr/>
          </a:p>
        </p:txBody>
      </p:sp>
      <p:sp>
        <p:nvSpPr>
          <p:cNvPr id="622" name="Google Shape;622;p20"/>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it-IT"/>
              <a:t>Non Stationary(Pricing) Environment.</a:t>
            </a:r>
            <a:endParaRPr/>
          </a:p>
          <a:p>
            <a:pPr indent="0" lvl="0" marL="0" rtl="0" algn="l">
              <a:lnSpc>
                <a:spcPct val="100000"/>
              </a:lnSpc>
              <a:spcBef>
                <a:spcPts val="0"/>
              </a:spcBef>
              <a:spcAft>
                <a:spcPts val="0"/>
              </a:spcAft>
              <a:buClr>
                <a:schemeClr val="dk1"/>
              </a:buClr>
              <a:buSzPts val="2200"/>
              <a:buNone/>
            </a:pPr>
            <a:r>
              <a:t/>
            </a:r>
            <a:endParaRPr/>
          </a:p>
          <a:p>
            <a:pPr indent="-342900" lvl="0" marL="342900" rtl="0" algn="l">
              <a:lnSpc>
                <a:spcPct val="100000"/>
              </a:lnSpc>
              <a:spcBef>
                <a:spcPts val="0"/>
              </a:spcBef>
              <a:spcAft>
                <a:spcPts val="0"/>
              </a:spcAft>
              <a:buClr>
                <a:schemeClr val="dk1"/>
              </a:buClr>
              <a:buSzPts val="2200"/>
              <a:buFont typeface="Arial"/>
              <a:buChar char="•"/>
            </a:pPr>
            <a:r>
              <a:rPr lang="it-IT"/>
              <a:t>All users belong to C1.</a:t>
            </a:r>
            <a:endParaRPr/>
          </a:p>
          <a:p>
            <a:pPr indent="-342900" lvl="0" marL="342900" rtl="0" algn="l">
              <a:lnSpc>
                <a:spcPct val="100000"/>
              </a:lnSpc>
              <a:spcBef>
                <a:spcPts val="0"/>
              </a:spcBef>
              <a:spcAft>
                <a:spcPts val="0"/>
              </a:spcAft>
              <a:buClr>
                <a:schemeClr val="dk1"/>
              </a:buClr>
              <a:buSzPts val="2200"/>
              <a:buFont typeface="Arial"/>
              <a:buChar char="•"/>
            </a:pPr>
            <a:r>
              <a:rPr lang="it-IT"/>
              <a:t>3 phases during the year:  </a:t>
            </a:r>
            <a:endParaRPr/>
          </a:p>
          <a:p>
            <a:pPr indent="0" lvl="0" marL="0" rtl="0" algn="l">
              <a:lnSpc>
                <a:spcPct val="100000"/>
              </a:lnSpc>
              <a:spcBef>
                <a:spcPts val="0"/>
              </a:spcBef>
              <a:spcAft>
                <a:spcPts val="0"/>
              </a:spcAft>
              <a:buClr>
                <a:schemeClr val="dk1"/>
              </a:buClr>
              <a:buSzPts val="2200"/>
              <a:buNone/>
            </a:pPr>
            <a:r>
              <a:rPr lang="it-IT"/>
              <a:t>	- July to October, students buy new backpacks for the 	upcoming school year 🡪 higher conversion probabilities</a:t>
            </a:r>
            <a:endParaRPr/>
          </a:p>
          <a:p>
            <a:pPr indent="0" lvl="0" marL="0" rtl="0" algn="l">
              <a:lnSpc>
                <a:spcPct val="100000"/>
              </a:lnSpc>
              <a:spcBef>
                <a:spcPts val="0"/>
              </a:spcBef>
              <a:spcAft>
                <a:spcPts val="0"/>
              </a:spcAft>
              <a:buClr>
                <a:schemeClr val="dk1"/>
              </a:buClr>
              <a:buSzPts val="2200"/>
              <a:buNone/>
            </a:pPr>
            <a:r>
              <a:rPr lang="it-IT"/>
              <a:t>	- November to February, Christmas holidays, people tend 	to spend more for presents 🡪 higher conversion 	probabilities for more expensive prices</a:t>
            </a:r>
            <a:endParaRPr/>
          </a:p>
          <a:p>
            <a:pPr indent="0" lvl="0" marL="0" rtl="0" algn="l">
              <a:lnSpc>
                <a:spcPct val="100000"/>
              </a:lnSpc>
              <a:spcBef>
                <a:spcPts val="0"/>
              </a:spcBef>
              <a:spcAft>
                <a:spcPts val="0"/>
              </a:spcAft>
              <a:buClr>
                <a:schemeClr val="dk1"/>
              </a:buClr>
              <a:buSzPts val="2200"/>
              <a:buNone/>
            </a:pPr>
            <a:r>
              <a:rPr lang="it-IT"/>
              <a:t>	- March to June, regular purchasing behaviour, less need 	for new backpacks in general 🡪 lower conversion 	probabilities.</a:t>
            </a:r>
            <a:endParaRPr/>
          </a:p>
          <a:p>
            <a:pPr indent="0" lvl="0" marL="0" rtl="0" algn="l">
              <a:lnSpc>
                <a:spcPct val="100000"/>
              </a:lnSpc>
              <a:spcBef>
                <a:spcPts val="0"/>
              </a:spcBef>
              <a:spcAft>
                <a:spcPts val="0"/>
              </a:spcAft>
              <a:buClr>
                <a:schemeClr val="dk1"/>
              </a:buClr>
              <a:buSzPts val="2200"/>
              <a:buNone/>
            </a:pPr>
            <a:r>
              <a:rPr lang="it-IT"/>
              <a:t>                                           </a:t>
            </a:r>
            <a:endParaRPr/>
          </a:p>
        </p:txBody>
      </p:sp>
      <p:pic>
        <p:nvPicPr>
          <p:cNvPr id="623" name="Google Shape;623;p20"/>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1"/>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5 : Algorithms</a:t>
            </a:r>
            <a:endParaRPr/>
          </a:p>
        </p:txBody>
      </p:sp>
      <p:sp>
        <p:nvSpPr>
          <p:cNvPr id="629" name="Google Shape;629;p21"/>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it-IT"/>
              <a:t>Stationary UCB1</a:t>
            </a:r>
            <a:endParaRPr/>
          </a:p>
          <a:p>
            <a:pPr indent="-342900" lvl="0" marL="457200" rtl="0" algn="l">
              <a:lnSpc>
                <a:spcPct val="100000"/>
              </a:lnSpc>
              <a:spcBef>
                <a:spcPts val="0"/>
              </a:spcBef>
              <a:spcAft>
                <a:spcPts val="0"/>
              </a:spcAft>
              <a:buSzPts val="1800"/>
              <a:buChar char="-"/>
            </a:pPr>
            <a:r>
              <a:rPr lang="it-IT"/>
              <a:t>Sliding Window UCB1(passive approach): employs a sliding window of fixed size to store samples, computing the upper confidence bound only over those samples</a:t>
            </a:r>
            <a:endParaRPr/>
          </a:p>
          <a:p>
            <a:pPr indent="-342900" lvl="0" marL="457200" rtl="0" algn="l">
              <a:lnSpc>
                <a:spcPct val="100000"/>
              </a:lnSpc>
              <a:spcBef>
                <a:spcPts val="0"/>
              </a:spcBef>
              <a:spcAft>
                <a:spcPts val="0"/>
              </a:spcAft>
              <a:buSzPts val="1800"/>
              <a:buChar char="-"/>
            </a:pPr>
            <a:r>
              <a:rPr lang="it-IT"/>
              <a:t>CUSUM UCB1(active approach): employs the CUSUM procedure to detect a change in the underlying distributions, dependent on four parameters(M,ε,h,α)</a:t>
            </a:r>
            <a:endParaRPr/>
          </a:p>
        </p:txBody>
      </p:sp>
      <p:pic>
        <p:nvPicPr>
          <p:cNvPr id="630" name="Google Shape;630;p21"/>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2"/>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5 : Sliding Window UCB1</a:t>
            </a:r>
            <a:endParaRPr/>
          </a:p>
        </p:txBody>
      </p:sp>
      <p:sp>
        <p:nvSpPr>
          <p:cNvPr id="636" name="Google Shape;636;p22"/>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it-IT" sz="1800"/>
              <a:t>From theory, τ ∝ √T, so we tried six different multiplying constants: 1, 1.5 , 2,   2.5 , 3 , 3.5.</a:t>
            </a:r>
            <a:endParaRPr sz="1800"/>
          </a:p>
          <a:p>
            <a:pPr indent="0" lvl="0" marL="0" rtl="0" algn="l">
              <a:lnSpc>
                <a:spcPct val="100000"/>
              </a:lnSpc>
              <a:spcBef>
                <a:spcPts val="0"/>
              </a:spcBef>
              <a:spcAft>
                <a:spcPts val="0"/>
              </a:spcAft>
              <a:buClr>
                <a:schemeClr val="dk1"/>
              </a:buClr>
              <a:buSzPts val="2200"/>
              <a:buNone/>
            </a:pPr>
            <a:r>
              <a:t/>
            </a:r>
            <a:endParaRPr sz="2400"/>
          </a:p>
          <a:p>
            <a:pPr indent="0" lvl="0" marL="0" rtl="0" algn="l">
              <a:lnSpc>
                <a:spcPct val="100000"/>
              </a:lnSpc>
              <a:spcBef>
                <a:spcPts val="0"/>
              </a:spcBef>
              <a:spcAft>
                <a:spcPts val="0"/>
              </a:spcAft>
              <a:buClr>
                <a:schemeClr val="dk1"/>
              </a:buClr>
              <a:buSzPts val="2200"/>
              <a:buNone/>
            </a:pPr>
            <a:r>
              <a:t/>
            </a:r>
            <a:endParaRPr sz="2400"/>
          </a:p>
        </p:txBody>
      </p:sp>
      <p:pic>
        <p:nvPicPr>
          <p:cNvPr id="637" name="Google Shape;637;p22"/>
          <p:cNvPicPr preferRelativeResize="0"/>
          <p:nvPr/>
        </p:nvPicPr>
        <p:blipFill rotWithShape="1">
          <a:blip r:embed="rId3">
            <a:alphaModFix/>
          </a:blip>
          <a:srcRect b="3487" l="7227" r="8229" t="7197"/>
          <a:stretch/>
        </p:blipFill>
        <p:spPr>
          <a:xfrm>
            <a:off x="201896" y="2251587"/>
            <a:ext cx="6480178" cy="3628103"/>
          </a:xfrm>
          <a:prstGeom prst="rect">
            <a:avLst/>
          </a:prstGeom>
          <a:noFill/>
          <a:ln>
            <a:noFill/>
          </a:ln>
        </p:spPr>
      </p:pic>
      <p:sp>
        <p:nvSpPr>
          <p:cNvPr id="638" name="Google Shape;638;p22"/>
          <p:cNvSpPr txBox="1"/>
          <p:nvPr/>
        </p:nvSpPr>
        <p:spPr>
          <a:xfrm>
            <a:off x="6682074" y="3523790"/>
            <a:ext cx="2393100" cy="235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it-IT" sz="1800" u="none" cap="none" strike="noStrike">
                <a:solidFill>
                  <a:srgbClr val="000000"/>
                </a:solidFill>
                <a:latin typeface="Arial"/>
                <a:ea typeface="Arial"/>
                <a:cs typeface="Arial"/>
                <a:sym typeface="Arial"/>
              </a:rPr>
              <a:t>larger window sizes associated to lower regret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it-IT" sz="1800" u="none" cap="none" strike="noStrike">
                <a:solidFill>
                  <a:srgbClr val="000000"/>
                </a:solidFill>
                <a:latin typeface="Arial"/>
                <a:ea typeface="Arial"/>
                <a:cs typeface="Arial"/>
                <a:sym typeface="Arial"/>
              </a:rPr>
              <a:t>in particular, 3.5</a:t>
            </a:r>
            <a:r>
              <a:rPr b="0" i="0" lang="it-IT" sz="1800" u="none" cap="none" strike="noStrike">
                <a:solidFill>
                  <a:schemeClr val="dk1"/>
                </a:solidFill>
                <a:latin typeface="Arial"/>
                <a:ea typeface="Arial"/>
                <a:cs typeface="Arial"/>
                <a:sym typeface="Arial"/>
              </a:rPr>
              <a:t>√T is the best one</a:t>
            </a:r>
            <a:endParaRPr b="0" i="0" sz="1800" u="none" cap="none" strike="noStrike">
              <a:solidFill>
                <a:srgbClr val="000000"/>
              </a:solidFill>
              <a:latin typeface="Arial"/>
              <a:ea typeface="Arial"/>
              <a:cs typeface="Arial"/>
              <a:sym typeface="Arial"/>
            </a:endParaRPr>
          </a:p>
        </p:txBody>
      </p:sp>
      <p:pic>
        <p:nvPicPr>
          <p:cNvPr id="639" name="Google Shape;639;p22"/>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1e505f058d1_0_2"/>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CUSUM UCB1</a:t>
            </a:r>
            <a:endParaRPr/>
          </a:p>
        </p:txBody>
      </p:sp>
      <p:sp>
        <p:nvSpPr>
          <p:cNvPr id="645" name="Google Shape;645;g1e505f058d1_0_2"/>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it-IT"/>
              <a:t>CUSUM values for every arm representing deviation from the expected reward 🡪 when a threshold is exceeded a change is detected</a:t>
            </a:r>
            <a:endParaRPr/>
          </a:p>
          <a:p>
            <a:pPr indent="0" lvl="0" marL="0" rtl="0" algn="l">
              <a:lnSpc>
                <a:spcPct val="100000"/>
              </a:lnSpc>
              <a:spcBef>
                <a:spcPts val="360"/>
              </a:spcBef>
              <a:spcAft>
                <a:spcPts val="0"/>
              </a:spcAft>
              <a:buSzPts val="1800"/>
              <a:buNone/>
            </a:pPr>
            <a:r>
              <a:rPr lang="it-IT"/>
              <a:t> 4 parameters to be selected: </a:t>
            </a:r>
            <a:endParaRPr/>
          </a:p>
          <a:p>
            <a:pPr indent="-342900" lvl="0" marL="457200" rtl="0" algn="l">
              <a:lnSpc>
                <a:spcPct val="100000"/>
              </a:lnSpc>
              <a:spcBef>
                <a:spcPts val="360"/>
              </a:spcBef>
              <a:spcAft>
                <a:spcPts val="0"/>
              </a:spcAft>
              <a:buSzPts val="1800"/>
              <a:buChar char="●"/>
            </a:pPr>
            <a:r>
              <a:rPr lang="it-IT"/>
              <a:t>M, number of samples over which the mean is computed</a:t>
            </a:r>
            <a:endParaRPr/>
          </a:p>
          <a:p>
            <a:pPr indent="-342900" lvl="0" marL="457200" rtl="0" algn="l">
              <a:lnSpc>
                <a:spcPct val="100000"/>
              </a:lnSpc>
              <a:spcBef>
                <a:spcPts val="0"/>
              </a:spcBef>
              <a:spcAft>
                <a:spcPts val="0"/>
              </a:spcAft>
              <a:buSzPts val="1800"/>
              <a:buChar char="●"/>
            </a:pPr>
            <a:r>
              <a:rPr lang="it-IT"/>
              <a:t>ε, adjusting the difference between current mean and new samples</a:t>
            </a:r>
            <a:endParaRPr/>
          </a:p>
          <a:p>
            <a:pPr indent="-342900" lvl="0" marL="457200" rtl="0" algn="l">
              <a:lnSpc>
                <a:spcPct val="100000"/>
              </a:lnSpc>
              <a:spcBef>
                <a:spcPts val="0"/>
              </a:spcBef>
              <a:spcAft>
                <a:spcPts val="0"/>
              </a:spcAft>
              <a:buSzPts val="1800"/>
              <a:buChar char="●"/>
            </a:pPr>
            <a:r>
              <a:rPr lang="it-IT"/>
              <a:t>h, threshold to be surpassed in order to trigger a change</a:t>
            </a:r>
            <a:endParaRPr/>
          </a:p>
          <a:p>
            <a:pPr indent="-342900" lvl="0" marL="457200" rtl="0" algn="l">
              <a:lnSpc>
                <a:spcPct val="100000"/>
              </a:lnSpc>
              <a:spcBef>
                <a:spcPts val="0"/>
              </a:spcBef>
              <a:spcAft>
                <a:spcPts val="0"/>
              </a:spcAft>
              <a:buSzPts val="1800"/>
              <a:buChar char="●"/>
            </a:pPr>
            <a:r>
              <a:rPr lang="it-IT"/>
              <a:t>α, probability of pulling a random arm at each round</a:t>
            </a:r>
            <a:endParaRPr/>
          </a:p>
          <a:p>
            <a:pPr indent="0" lvl="0" marL="0" rtl="0" algn="l">
              <a:lnSpc>
                <a:spcPct val="100000"/>
              </a:lnSpc>
              <a:spcBef>
                <a:spcPts val="360"/>
              </a:spcBef>
              <a:spcAft>
                <a:spcPts val="0"/>
              </a:spcAft>
              <a:buSzPts val="1800"/>
              <a:buNone/>
            </a:pPr>
            <a:r>
              <a:rPr lang="it-IT"/>
              <a:t>  </a:t>
            </a:r>
            <a:endParaRPr/>
          </a:p>
          <a:p>
            <a:pPr indent="0" lvl="0" marL="457200" rtl="0" algn="l">
              <a:lnSpc>
                <a:spcPct val="100000"/>
              </a:lnSpc>
              <a:spcBef>
                <a:spcPts val="360"/>
              </a:spcBef>
              <a:spcAft>
                <a:spcPts val="0"/>
              </a:spcAft>
              <a:buSzPts val="1800"/>
              <a:buNone/>
            </a:pPr>
            <a:r>
              <a:rPr lang="it-IT"/>
              <a:t>   </a:t>
            </a:r>
            <a:endParaRPr/>
          </a:p>
        </p:txBody>
      </p:sp>
      <p:pic>
        <p:nvPicPr>
          <p:cNvPr id="646" name="Google Shape;646;g1e505f058d1_0_2"/>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23"/>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5: Analysis of M </a:t>
            </a:r>
            <a:endParaRPr/>
          </a:p>
        </p:txBody>
      </p:sp>
      <p:sp>
        <p:nvSpPr>
          <p:cNvPr id="652" name="Google Shape;652;p23"/>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lang="it-IT"/>
              <a:t>Starting from fixed values for the other parameters, we tested six possible choices for M: 10,20,30,50,80,100. </a:t>
            </a:r>
            <a:endParaRPr/>
          </a:p>
        </p:txBody>
      </p:sp>
      <p:pic>
        <p:nvPicPr>
          <p:cNvPr id="653" name="Google Shape;653;p23"/>
          <p:cNvPicPr preferRelativeResize="0"/>
          <p:nvPr/>
        </p:nvPicPr>
        <p:blipFill rotWithShape="1">
          <a:blip r:embed="rId3">
            <a:alphaModFix/>
          </a:blip>
          <a:srcRect b="5222" l="6659" r="7344" t="7759"/>
          <a:stretch/>
        </p:blipFill>
        <p:spPr>
          <a:xfrm>
            <a:off x="122735" y="2466105"/>
            <a:ext cx="6789341" cy="3657600"/>
          </a:xfrm>
          <a:prstGeom prst="rect">
            <a:avLst/>
          </a:prstGeom>
          <a:noFill/>
          <a:ln>
            <a:noFill/>
          </a:ln>
        </p:spPr>
      </p:pic>
      <p:sp>
        <p:nvSpPr>
          <p:cNvPr id="654" name="Google Shape;654;p23"/>
          <p:cNvSpPr txBox="1"/>
          <p:nvPr/>
        </p:nvSpPr>
        <p:spPr>
          <a:xfrm>
            <a:off x="7115326" y="3199598"/>
            <a:ext cx="1665600" cy="204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it-IT" sz="1900" u="none" cap="none" strike="noStrike">
                <a:solidFill>
                  <a:srgbClr val="000000"/>
                </a:solidFill>
                <a:latin typeface="Arial"/>
                <a:ea typeface="Arial"/>
                <a:cs typeface="Arial"/>
                <a:sym typeface="Arial"/>
              </a:rPr>
              <a:t>smaller window size is preferred, we set M=10.</a:t>
            </a:r>
            <a:endParaRPr b="0" i="0" sz="1900" u="none" cap="none" strike="noStrike">
              <a:solidFill>
                <a:srgbClr val="000000"/>
              </a:solidFill>
              <a:latin typeface="Arial"/>
              <a:ea typeface="Arial"/>
              <a:cs typeface="Arial"/>
              <a:sym typeface="Arial"/>
            </a:endParaRPr>
          </a:p>
        </p:txBody>
      </p:sp>
      <p:pic>
        <p:nvPicPr>
          <p:cNvPr id="655" name="Google Shape;655;p23"/>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e505f058d1_0_12"/>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Analysis of ε</a:t>
            </a:r>
            <a:endParaRPr/>
          </a:p>
        </p:txBody>
      </p:sp>
      <p:sp>
        <p:nvSpPr>
          <p:cNvPr id="661" name="Google Shape;661;g1e505f058d1_0_12"/>
          <p:cNvSpPr txBox="1"/>
          <p:nvPr>
            <p:ph idx="1" type="body"/>
          </p:nvPr>
        </p:nvSpPr>
        <p:spPr>
          <a:xfrm>
            <a:off x="410100" y="1585200"/>
            <a:ext cx="8323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it-IT"/>
              <a:t>Normalized rewards 🡪 values in [0,1]</a:t>
            </a:r>
            <a:endParaRPr/>
          </a:p>
          <a:p>
            <a:pPr indent="0" lvl="0" marL="0" rtl="0" algn="l">
              <a:lnSpc>
                <a:spcPct val="100000"/>
              </a:lnSpc>
              <a:spcBef>
                <a:spcPts val="360"/>
              </a:spcBef>
              <a:spcAft>
                <a:spcPts val="0"/>
              </a:spcAft>
              <a:buSzPts val="1800"/>
              <a:buNone/>
            </a:pPr>
            <a:r>
              <a:rPr lang="it-IT"/>
              <a:t>We tested six possibilities: 0.1,0.2,0.3,0.4,0.5,0.8</a:t>
            </a:r>
            <a:endParaRPr/>
          </a:p>
        </p:txBody>
      </p:sp>
      <p:pic>
        <p:nvPicPr>
          <p:cNvPr id="662" name="Google Shape;662;g1e505f058d1_0_12"/>
          <p:cNvPicPr preferRelativeResize="0"/>
          <p:nvPr/>
        </p:nvPicPr>
        <p:blipFill rotWithShape="1">
          <a:blip r:embed="rId3">
            <a:alphaModFix/>
          </a:blip>
          <a:srcRect b="5918" l="6667" r="7440" t="7585"/>
          <a:stretch/>
        </p:blipFill>
        <p:spPr>
          <a:xfrm>
            <a:off x="0" y="2546556"/>
            <a:ext cx="6558116" cy="3517492"/>
          </a:xfrm>
          <a:prstGeom prst="rect">
            <a:avLst/>
          </a:prstGeom>
          <a:noFill/>
          <a:ln>
            <a:noFill/>
          </a:ln>
        </p:spPr>
      </p:pic>
      <p:sp>
        <p:nvSpPr>
          <p:cNvPr id="663" name="Google Shape;663;g1e505f058d1_0_12"/>
          <p:cNvSpPr txBox="1"/>
          <p:nvPr/>
        </p:nvSpPr>
        <p:spPr>
          <a:xfrm>
            <a:off x="6671610" y="3097360"/>
            <a:ext cx="2305242" cy="24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no clear best value, but ε=0.1 was the most frequent among multiple runs and with biggest difference in single ones.</a:t>
            </a:r>
            <a:endParaRPr b="0" i="0" sz="1800" u="none" cap="none" strike="noStrike">
              <a:solidFill>
                <a:srgbClr val="000000"/>
              </a:solidFill>
              <a:latin typeface="Arial"/>
              <a:ea typeface="Arial"/>
              <a:cs typeface="Arial"/>
              <a:sym typeface="Arial"/>
            </a:endParaRPr>
          </a:p>
        </p:txBody>
      </p:sp>
      <p:pic>
        <p:nvPicPr>
          <p:cNvPr id="664" name="Google Shape;664;g1e505f058d1_0_12"/>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e505f058d1_0_19"/>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Analysis of h</a:t>
            </a:r>
            <a:endParaRPr/>
          </a:p>
        </p:txBody>
      </p:sp>
      <p:sp>
        <p:nvSpPr>
          <p:cNvPr id="670" name="Google Shape;670;g1e505f058d1_0_19"/>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it-IT"/>
              <a:t>We tested different factors multiplying logT: 1,2,4,5,8,10</a:t>
            </a:r>
            <a:endParaRPr/>
          </a:p>
        </p:txBody>
      </p:sp>
      <p:pic>
        <p:nvPicPr>
          <p:cNvPr id="671" name="Google Shape;671;g1e505f058d1_0_19"/>
          <p:cNvPicPr preferRelativeResize="0"/>
          <p:nvPr/>
        </p:nvPicPr>
        <p:blipFill rotWithShape="1">
          <a:blip r:embed="rId3">
            <a:alphaModFix/>
          </a:blip>
          <a:srcRect b="4456" l="6838" r="8061" t="7862"/>
          <a:stretch/>
        </p:blipFill>
        <p:spPr>
          <a:xfrm>
            <a:off x="88490" y="2418735"/>
            <a:ext cx="6350775" cy="3519949"/>
          </a:xfrm>
          <a:prstGeom prst="rect">
            <a:avLst/>
          </a:prstGeom>
          <a:noFill/>
          <a:ln>
            <a:noFill/>
          </a:ln>
        </p:spPr>
      </p:pic>
      <p:sp>
        <p:nvSpPr>
          <p:cNvPr id="672" name="Google Shape;672;g1e505f058d1_0_19"/>
          <p:cNvSpPr txBox="1"/>
          <p:nvPr/>
        </p:nvSpPr>
        <p:spPr>
          <a:xfrm>
            <a:off x="6713775" y="2903410"/>
            <a:ext cx="1973025" cy="22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smaller values of the threshold achieve lower regret, in particular h= 2logT≃12 is the best choice.</a:t>
            </a:r>
            <a:endParaRPr b="0" i="0" sz="1800" u="none" cap="none" strike="noStrike">
              <a:solidFill>
                <a:srgbClr val="000000"/>
              </a:solidFill>
              <a:latin typeface="Arial"/>
              <a:ea typeface="Arial"/>
              <a:cs typeface="Arial"/>
              <a:sym typeface="Arial"/>
            </a:endParaRPr>
          </a:p>
        </p:txBody>
      </p:sp>
      <p:pic>
        <p:nvPicPr>
          <p:cNvPr id="673" name="Google Shape;673;g1e505f058d1_0_19"/>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1e505f058d1_0_26"/>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Analysis of α</a:t>
            </a:r>
            <a:endParaRPr/>
          </a:p>
        </p:txBody>
      </p:sp>
      <p:sp>
        <p:nvSpPr>
          <p:cNvPr id="679" name="Google Shape;679;g1e505f058d1_0_26"/>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it-IT"/>
              <a:t>Since it’s a probability we explore six values in (0,1): 0.05,0.1,0.2,0.3,0.5,0.7</a:t>
            </a:r>
            <a:endParaRPr/>
          </a:p>
        </p:txBody>
      </p:sp>
      <p:pic>
        <p:nvPicPr>
          <p:cNvPr id="680" name="Google Shape;680;g1e505f058d1_0_26"/>
          <p:cNvPicPr preferRelativeResize="0"/>
          <p:nvPr/>
        </p:nvPicPr>
        <p:blipFill rotWithShape="1">
          <a:blip r:embed="rId3">
            <a:alphaModFix/>
          </a:blip>
          <a:srcRect b="4623" l="7078" r="9163" t="6392"/>
          <a:stretch/>
        </p:blipFill>
        <p:spPr>
          <a:xfrm>
            <a:off x="96229" y="2526891"/>
            <a:ext cx="6402894" cy="3431458"/>
          </a:xfrm>
          <a:prstGeom prst="rect">
            <a:avLst/>
          </a:prstGeom>
          <a:noFill/>
          <a:ln>
            <a:noFill/>
          </a:ln>
        </p:spPr>
      </p:pic>
      <p:sp>
        <p:nvSpPr>
          <p:cNvPr id="681" name="Google Shape;681;g1e505f058d1_0_26"/>
          <p:cNvSpPr txBox="1"/>
          <p:nvPr/>
        </p:nvSpPr>
        <p:spPr>
          <a:xfrm>
            <a:off x="6710925" y="3097350"/>
            <a:ext cx="2158496" cy="23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it-IT" sz="1800" u="none" cap="none" strike="noStrike">
                <a:solidFill>
                  <a:srgbClr val="000000"/>
                </a:solidFill>
                <a:latin typeface="Arial"/>
                <a:ea typeface="Arial"/>
                <a:cs typeface="Arial"/>
                <a:sym typeface="Arial"/>
              </a:rPr>
              <a:t>smaller values around 0.1-0.2 seem like the best choice, providing a good balance between exploration and exploitation.</a:t>
            </a:r>
            <a:endParaRPr b="0" i="0" sz="1800" u="none" cap="none" strike="noStrike">
              <a:solidFill>
                <a:srgbClr val="000000"/>
              </a:solidFill>
              <a:latin typeface="Arial"/>
              <a:ea typeface="Arial"/>
              <a:cs typeface="Arial"/>
              <a:sym typeface="Arial"/>
            </a:endParaRPr>
          </a:p>
        </p:txBody>
      </p:sp>
      <p:pic>
        <p:nvPicPr>
          <p:cNvPr id="682" name="Google Shape;682;g1e505f058d1_0_26"/>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e505f058d1_0_33"/>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Algorithms Comparison</a:t>
            </a:r>
            <a:endParaRPr/>
          </a:p>
        </p:txBody>
      </p:sp>
      <p:sp>
        <p:nvSpPr>
          <p:cNvPr id="688" name="Google Shape;688;g1e505f058d1_0_33"/>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360"/>
              </a:spcBef>
              <a:spcAft>
                <a:spcPts val="0"/>
              </a:spcAft>
              <a:buSzPts val="1800"/>
              <a:buNone/>
            </a:pPr>
            <a:r>
              <a:rPr lang="it-IT"/>
              <a:t>We compare the performances of the three algorithms in terms of regret, taking the “best” parameters obtained before for the SW-UCB and CUSUM-UCB algorithms.</a:t>
            </a:r>
            <a:endParaRPr/>
          </a:p>
        </p:txBody>
      </p:sp>
      <p:pic>
        <p:nvPicPr>
          <p:cNvPr id="689" name="Google Shape;689;g1e505f058d1_0_33"/>
          <p:cNvPicPr preferRelativeResize="0"/>
          <p:nvPr/>
        </p:nvPicPr>
        <p:blipFill rotWithShape="1">
          <a:blip r:embed="rId3">
            <a:alphaModFix/>
          </a:blip>
          <a:srcRect b="0" l="0" r="0" t="0"/>
          <a:stretch/>
        </p:blipFill>
        <p:spPr>
          <a:xfrm>
            <a:off x="275700" y="2857250"/>
            <a:ext cx="4572000" cy="3016325"/>
          </a:xfrm>
          <a:prstGeom prst="rect">
            <a:avLst/>
          </a:prstGeom>
          <a:noFill/>
          <a:ln>
            <a:noFill/>
          </a:ln>
        </p:spPr>
      </p:pic>
      <p:pic>
        <p:nvPicPr>
          <p:cNvPr id="690" name="Google Shape;690;g1e505f058d1_0_33"/>
          <p:cNvPicPr preferRelativeResize="0"/>
          <p:nvPr/>
        </p:nvPicPr>
        <p:blipFill rotWithShape="1">
          <a:blip r:embed="rId4">
            <a:alphaModFix/>
          </a:blip>
          <a:srcRect b="0" l="0" r="0" t="0"/>
          <a:stretch/>
        </p:blipFill>
        <p:spPr>
          <a:xfrm>
            <a:off x="4666200" y="2963799"/>
            <a:ext cx="4572000" cy="2909776"/>
          </a:xfrm>
          <a:prstGeom prst="rect">
            <a:avLst/>
          </a:prstGeom>
          <a:noFill/>
          <a:ln>
            <a:noFill/>
          </a:ln>
        </p:spPr>
      </p:pic>
      <p:pic>
        <p:nvPicPr>
          <p:cNvPr id="691" name="Google Shape;691;g1e505f058d1_0_33"/>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0</a:t>
            </a:r>
            <a:br>
              <a:rPr lang="it-IT"/>
            </a:br>
            <a:r>
              <a:rPr lang="it-IT"/>
              <a:t>Number of clicks</a:t>
            </a:r>
            <a:endParaRPr/>
          </a:p>
        </p:txBody>
      </p:sp>
      <p:pic>
        <p:nvPicPr>
          <p:cNvPr id="468" name="Google Shape;468;p3"/>
          <p:cNvPicPr preferRelativeResize="0"/>
          <p:nvPr>
            <p:ph idx="1" type="body"/>
          </p:nvPr>
        </p:nvPicPr>
        <p:blipFill rotWithShape="1">
          <a:blip r:embed="rId3">
            <a:alphaModFix/>
          </a:blip>
          <a:srcRect b="0" l="0" r="0" t="0"/>
          <a:stretch/>
        </p:blipFill>
        <p:spPr>
          <a:xfrm>
            <a:off x="2044580" y="2579161"/>
            <a:ext cx="4634927" cy="3534752"/>
          </a:xfrm>
          <a:prstGeom prst="rect">
            <a:avLst/>
          </a:prstGeom>
          <a:noFill/>
          <a:ln cap="flat" cmpd="sng" w="9525">
            <a:solidFill>
              <a:schemeClr val="lt1"/>
            </a:solidFill>
            <a:prstDash val="solid"/>
            <a:round/>
            <a:headEnd len="sm" w="sm" type="none"/>
            <a:tailEnd len="sm" w="sm" type="none"/>
          </a:ln>
        </p:spPr>
      </p:pic>
      <p:pic>
        <p:nvPicPr>
          <p:cNvPr id="469" name="Google Shape;469;p3"/>
          <p:cNvPicPr preferRelativeResize="0"/>
          <p:nvPr/>
        </p:nvPicPr>
        <p:blipFill rotWithShape="1">
          <a:blip r:embed="rId4">
            <a:alphaModFix/>
          </a:blip>
          <a:srcRect b="0" l="0" r="0" t="0"/>
          <a:stretch/>
        </p:blipFill>
        <p:spPr>
          <a:xfrm>
            <a:off x="2044579" y="1496217"/>
            <a:ext cx="4634928" cy="840399"/>
          </a:xfrm>
          <a:prstGeom prst="rect">
            <a:avLst/>
          </a:prstGeom>
          <a:noFill/>
          <a:ln>
            <a:noFill/>
          </a:ln>
        </p:spPr>
      </p:pic>
      <p:pic>
        <p:nvPicPr>
          <p:cNvPr id="470" name="Google Shape;470;p3"/>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e505f058d1_0_40"/>
          <p:cNvSpPr txBox="1"/>
          <p:nvPr>
            <p:ph type="title"/>
          </p:nvPr>
        </p:nvSpPr>
        <p:spPr>
          <a:xfrm>
            <a:off x="288521" y="139166"/>
            <a:ext cx="8580900" cy="8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it-IT"/>
              <a:t>Step 5: Results</a:t>
            </a:r>
            <a:endParaRPr/>
          </a:p>
        </p:txBody>
      </p:sp>
      <p:sp>
        <p:nvSpPr>
          <p:cNvPr id="697" name="Google Shape;697;g1e505f058d1_0_40"/>
          <p:cNvSpPr txBox="1"/>
          <p:nvPr>
            <p:ph idx="1" type="body"/>
          </p:nvPr>
        </p:nvSpPr>
        <p:spPr>
          <a:xfrm>
            <a:off x="457200" y="1600200"/>
            <a:ext cx="8323800" cy="45261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SzPts val="1800"/>
              <a:buChar char="-"/>
            </a:pPr>
            <a:r>
              <a:rPr lang="it-IT"/>
              <a:t>Sublinear regret for each of the algorithms</a:t>
            </a:r>
            <a:endParaRPr/>
          </a:p>
          <a:p>
            <a:pPr indent="-342900" lvl="0" marL="457200" rtl="0" algn="l">
              <a:lnSpc>
                <a:spcPct val="100000"/>
              </a:lnSpc>
              <a:spcBef>
                <a:spcPts val="0"/>
              </a:spcBef>
              <a:spcAft>
                <a:spcPts val="0"/>
              </a:spcAft>
              <a:buSzPts val="1800"/>
              <a:buChar char="-"/>
            </a:pPr>
            <a:r>
              <a:rPr lang="it-IT"/>
              <a:t>Worst performance is of the stationary UCB1 algorithm as expected</a:t>
            </a:r>
            <a:endParaRPr/>
          </a:p>
          <a:p>
            <a:pPr indent="-342900" lvl="0" marL="457200" rtl="0" algn="l">
              <a:lnSpc>
                <a:spcPct val="100000"/>
              </a:lnSpc>
              <a:spcBef>
                <a:spcPts val="0"/>
              </a:spcBef>
              <a:spcAft>
                <a:spcPts val="0"/>
              </a:spcAft>
              <a:buSzPts val="1800"/>
              <a:buChar char="-"/>
            </a:pPr>
            <a:r>
              <a:rPr lang="it-IT"/>
              <a:t>SW-UCB performs better than CUSUM-UCB, reacts faster after abrupt changes</a:t>
            </a:r>
            <a:endParaRPr/>
          </a:p>
          <a:p>
            <a:pPr indent="-342900" lvl="0" marL="457200" rtl="0" algn="l">
              <a:lnSpc>
                <a:spcPct val="100000"/>
              </a:lnSpc>
              <a:spcBef>
                <a:spcPts val="0"/>
              </a:spcBef>
              <a:spcAft>
                <a:spcPts val="0"/>
              </a:spcAft>
              <a:buSzPts val="1800"/>
              <a:buChar char="-"/>
            </a:pPr>
            <a:r>
              <a:rPr lang="it-IT"/>
              <a:t>Possible explanation due to the hard task of setting four parameters properly simultaneously.</a:t>
            </a:r>
            <a:endParaRPr/>
          </a:p>
        </p:txBody>
      </p:sp>
      <p:pic>
        <p:nvPicPr>
          <p:cNvPr id="698" name="Google Shape;698;g1e505f058d1_0_40"/>
          <p:cNvPicPr preferRelativeResize="0"/>
          <p:nvPr/>
        </p:nvPicPr>
        <p:blipFill>
          <a:blip r:embed="rId3">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4"/>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6 : Dealing with non-stationary environments with many abrupt changes</a:t>
            </a:r>
            <a:endParaRPr/>
          </a:p>
        </p:txBody>
      </p:sp>
      <p:sp>
        <p:nvSpPr>
          <p:cNvPr id="704" name="Google Shape;704;p24"/>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it-IT"/>
              <a:t>In this step we develop EXP3 algorithm, which is devoted to dealing with adversarial settings.</a:t>
            </a:r>
            <a:endParaRPr/>
          </a:p>
          <a:p>
            <a:pPr indent="-342900" lvl="0" marL="457200" rtl="0" algn="l">
              <a:lnSpc>
                <a:spcPct val="100000"/>
              </a:lnSpc>
              <a:spcBef>
                <a:spcPts val="0"/>
              </a:spcBef>
              <a:spcAft>
                <a:spcPts val="0"/>
              </a:spcAft>
              <a:buSzPts val="1800"/>
              <a:buChar char="●"/>
            </a:pPr>
            <a:r>
              <a:rPr lang="it-IT"/>
              <a:t>An </a:t>
            </a:r>
            <a:r>
              <a:rPr b="1" lang="it-IT"/>
              <a:t>adversarial setting </a:t>
            </a:r>
            <a:r>
              <a:rPr lang="it-IT"/>
              <a:t>is</a:t>
            </a:r>
            <a:r>
              <a:rPr b="1" lang="it-IT"/>
              <a:t> </a:t>
            </a:r>
            <a:r>
              <a:rPr lang="it-IT"/>
              <a:t>an environment in which we have an opponent (adversary) selecting the probability distribution of the arms in order to minimize the utility of our player.</a:t>
            </a:r>
            <a:endParaRPr/>
          </a:p>
          <a:p>
            <a:pPr indent="-342900" lvl="0" marL="457200" rtl="0" algn="l">
              <a:lnSpc>
                <a:spcPct val="100000"/>
              </a:lnSpc>
              <a:spcBef>
                <a:spcPts val="0"/>
              </a:spcBef>
              <a:spcAft>
                <a:spcPts val="0"/>
              </a:spcAft>
              <a:buSzPts val="1800"/>
              <a:buChar char="●"/>
            </a:pPr>
            <a:r>
              <a:rPr lang="it-IT"/>
              <a:t>In </a:t>
            </a:r>
            <a:r>
              <a:rPr lang="it-IT"/>
              <a:t>particular</a:t>
            </a:r>
            <a:r>
              <a:rPr lang="it-IT"/>
              <a:t> we considered 2 settings with </a:t>
            </a:r>
            <a:r>
              <a:rPr b="1" lang="it-IT"/>
              <a:t>fixed bid</a:t>
            </a:r>
            <a:r>
              <a:rPr lang="it-IT"/>
              <a:t>:</a:t>
            </a:r>
            <a:endParaRPr/>
          </a:p>
          <a:p>
            <a:pPr indent="-342900" lvl="1" marL="914400" rtl="0" algn="l">
              <a:lnSpc>
                <a:spcPct val="100000"/>
              </a:lnSpc>
              <a:spcBef>
                <a:spcPts val="0"/>
              </a:spcBef>
              <a:spcAft>
                <a:spcPts val="0"/>
              </a:spcAft>
              <a:buSzPts val="1800"/>
              <a:buChar char="○"/>
            </a:pPr>
            <a:r>
              <a:rPr lang="it-IT"/>
              <a:t>A</a:t>
            </a:r>
            <a:r>
              <a:rPr lang="it-IT"/>
              <a:t> simplified version of step 5 (3 phases).</a:t>
            </a:r>
            <a:endParaRPr/>
          </a:p>
          <a:p>
            <a:pPr indent="-342900" lvl="1" marL="914400" rtl="0" algn="l">
              <a:lnSpc>
                <a:spcPct val="100000"/>
              </a:lnSpc>
              <a:spcBef>
                <a:spcPts val="0"/>
              </a:spcBef>
              <a:spcAft>
                <a:spcPts val="0"/>
              </a:spcAft>
              <a:buSzPts val="1800"/>
              <a:buChar char="○"/>
            </a:pPr>
            <a:r>
              <a:rPr lang="it-IT"/>
              <a:t>A different non-stationary setting with a higher non-stationary degree. In particular, we considered 5 different phases, each one associated with a different optimal price. These phases cyclically change with high frequency and each one of them is repeated 5 times.</a:t>
            </a:r>
            <a:endParaRPr/>
          </a:p>
          <a:p>
            <a:pPr indent="0" lvl="0" marL="914400" rtl="0" algn="l">
              <a:lnSpc>
                <a:spcPct val="100000"/>
              </a:lnSpc>
              <a:spcBef>
                <a:spcPts val="0"/>
              </a:spcBef>
              <a:spcAft>
                <a:spcPts val="0"/>
              </a:spcAft>
              <a:buNone/>
            </a:pPr>
            <a:r>
              <a:t/>
            </a:r>
            <a:endParaRPr/>
          </a:p>
        </p:txBody>
      </p:sp>
      <p:pic>
        <p:nvPicPr>
          <p:cNvPr id="705" name="Google Shape;705;p24"/>
          <p:cNvPicPr preferRelativeResize="0"/>
          <p:nvPr/>
        </p:nvPicPr>
        <p:blipFill>
          <a:blip r:embed="rId3">
            <a:alphaModFix/>
          </a:blip>
          <a:stretch>
            <a:fillRect/>
          </a:stretch>
        </p:blipFill>
        <p:spPr>
          <a:xfrm>
            <a:off x="183075" y="6250225"/>
            <a:ext cx="3010825" cy="514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5"/>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6 : EXP3 algorithm</a:t>
            </a:r>
            <a:endParaRPr/>
          </a:p>
        </p:txBody>
      </p:sp>
      <p:sp>
        <p:nvSpPr>
          <p:cNvPr id="711" name="Google Shape;711;p25"/>
          <p:cNvSpPr txBox="1"/>
          <p:nvPr>
            <p:ph idx="1" type="body"/>
          </p:nvPr>
        </p:nvSpPr>
        <p:spPr>
          <a:xfrm>
            <a:off x="457200" y="1600200"/>
            <a:ext cx="8323726" cy="4525963"/>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00000"/>
              </a:lnSpc>
              <a:spcBef>
                <a:spcPts val="0"/>
              </a:spcBef>
              <a:spcAft>
                <a:spcPts val="0"/>
              </a:spcAft>
              <a:buSzPts val="1800"/>
              <a:buChar char="●"/>
            </a:pPr>
            <a:r>
              <a:rPr lang="it-IT"/>
              <a:t>EXP3 is based on </a:t>
            </a:r>
            <a:r>
              <a:rPr b="1" lang="it-IT"/>
              <a:t>importance-weighted sampling</a:t>
            </a:r>
            <a:r>
              <a:rPr lang="it-IT"/>
              <a:t>, whereas the other considered algorithms are based on unweighted rewards.</a:t>
            </a:r>
            <a:endParaRPr/>
          </a:p>
          <a:p>
            <a:pPr indent="-342900" lvl="0" marL="457200" rtl="0" algn="l">
              <a:lnSpc>
                <a:spcPct val="100000"/>
              </a:lnSpc>
              <a:spcBef>
                <a:spcPts val="0"/>
              </a:spcBef>
              <a:spcAft>
                <a:spcPts val="0"/>
              </a:spcAft>
              <a:buSzPts val="1800"/>
              <a:buChar char="●"/>
            </a:pPr>
            <a:r>
              <a:rPr lang="it-IT"/>
              <a:t>This algorithm in the adversarial setting provides a Ο(√(KT)) in expectation regret bound.</a:t>
            </a:r>
            <a:endParaRPr/>
          </a:p>
          <a:p>
            <a:pPr indent="-342900" lvl="0" marL="457200" rtl="0" algn="l">
              <a:lnSpc>
                <a:spcPct val="100000"/>
              </a:lnSpc>
              <a:spcBef>
                <a:spcPts val="0"/>
              </a:spcBef>
              <a:spcAft>
                <a:spcPts val="0"/>
              </a:spcAft>
              <a:buSzPts val="1800"/>
              <a:buChar char="●"/>
            </a:pPr>
            <a:r>
              <a:rPr lang="it-IT"/>
              <a:t>By adjusting the exploration parameter 𝛄 and using adaptive reward updates, the algorithm can handle non-stationary environments and improve its performance over time.</a:t>
            </a:r>
            <a:endParaRPr/>
          </a:p>
          <a:p>
            <a:pPr indent="-342900" lvl="0" marL="457200" rtl="0" algn="l">
              <a:spcBef>
                <a:spcPts val="0"/>
              </a:spcBef>
              <a:spcAft>
                <a:spcPts val="0"/>
              </a:spcAft>
              <a:buSzPts val="1800"/>
              <a:buChar char="●"/>
            </a:pPr>
            <a:r>
              <a:rPr lang="it-IT"/>
              <a:t>𝛄 has the following meaning:</a:t>
            </a:r>
            <a:endParaRPr/>
          </a:p>
          <a:p>
            <a:pPr indent="-342900" lvl="1" marL="914400" rtl="0" algn="l">
              <a:spcBef>
                <a:spcPts val="0"/>
              </a:spcBef>
              <a:spcAft>
                <a:spcPts val="0"/>
              </a:spcAft>
              <a:buSzPts val="1800"/>
              <a:buChar char="○"/>
            </a:pPr>
            <a:r>
              <a:rPr b="1" lang="it-IT"/>
              <a:t>close to 0</a:t>
            </a:r>
            <a:r>
              <a:rPr lang="it-IT"/>
              <a:t>: gives more probability according to the weights and therefore to the rewards obtained by the game</a:t>
            </a:r>
            <a:endParaRPr/>
          </a:p>
          <a:p>
            <a:pPr indent="-342900" lvl="1" marL="914400" rtl="0" algn="l">
              <a:spcBef>
                <a:spcPts val="0"/>
              </a:spcBef>
              <a:spcAft>
                <a:spcPts val="0"/>
              </a:spcAft>
              <a:buSzPts val="1800"/>
              <a:buChar char="○"/>
            </a:pPr>
            <a:r>
              <a:rPr b="1" lang="it-IT"/>
              <a:t>close to 1</a:t>
            </a:r>
            <a:r>
              <a:rPr lang="it-IT"/>
              <a:t>: the probability distribution over the arms tends to be uniform</a:t>
            </a:r>
            <a:endParaRPr/>
          </a:p>
        </p:txBody>
      </p:sp>
      <p:pic>
        <p:nvPicPr>
          <p:cNvPr id="712" name="Google Shape;712;p25"/>
          <p:cNvPicPr preferRelativeResize="0"/>
          <p:nvPr/>
        </p:nvPicPr>
        <p:blipFill>
          <a:blip r:embed="rId3">
            <a:alphaModFix/>
          </a:blip>
          <a:stretch>
            <a:fillRect/>
          </a:stretch>
        </p:blipFill>
        <p:spPr>
          <a:xfrm>
            <a:off x="212375" y="6250200"/>
            <a:ext cx="3010825" cy="51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1e50cc3e3e3_2_15"/>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lt1"/>
              </a:buClr>
              <a:buSzPts val="2200"/>
              <a:buFont typeface="Arial"/>
              <a:buNone/>
            </a:pPr>
            <a:r>
              <a:rPr lang="it-IT"/>
              <a:t>Step 6 : 𝛄 selection</a:t>
            </a:r>
            <a:endParaRPr/>
          </a:p>
          <a:p>
            <a:pPr indent="0" lvl="0" marL="0" rtl="0" algn="l">
              <a:spcBef>
                <a:spcPts val="0"/>
              </a:spcBef>
              <a:spcAft>
                <a:spcPts val="0"/>
              </a:spcAft>
              <a:buNone/>
            </a:pPr>
            <a:r>
              <a:t/>
            </a:r>
            <a:endParaRPr/>
          </a:p>
        </p:txBody>
      </p:sp>
      <p:sp>
        <p:nvSpPr>
          <p:cNvPr id="718" name="Google Shape;718;g1e50cc3e3e3_2_15"/>
          <p:cNvSpPr txBox="1"/>
          <p:nvPr>
            <p:ph idx="1" type="body"/>
          </p:nvPr>
        </p:nvSpPr>
        <p:spPr>
          <a:xfrm>
            <a:off x="5395575" y="1763325"/>
            <a:ext cx="3546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it-IT"/>
              <a:t>After some value exploration, we decided to set constant </a:t>
            </a:r>
            <a:r>
              <a:rPr lang="it-IT"/>
              <a:t>𝛄</a:t>
            </a:r>
            <a:r>
              <a:rPr lang="it-IT"/>
              <a:t>=0.05 which resulted to be the best performing value as can be seen in Figure.</a:t>
            </a:r>
            <a:endParaRPr/>
          </a:p>
          <a:p>
            <a:pPr indent="-342900" lvl="0" marL="457200" rtl="0" algn="l">
              <a:spcBef>
                <a:spcPts val="0"/>
              </a:spcBef>
              <a:spcAft>
                <a:spcPts val="0"/>
              </a:spcAft>
              <a:buSzPts val="1800"/>
              <a:buChar char="●"/>
            </a:pPr>
            <a:r>
              <a:rPr lang="it-IT"/>
              <a:t>We tested also decreasing </a:t>
            </a:r>
            <a:r>
              <a:rPr lang="it-IT"/>
              <a:t>𝛄</a:t>
            </a:r>
            <a:r>
              <a:rPr lang="it-IT"/>
              <a:t> with time but the obtained results were worse.</a:t>
            </a:r>
            <a:endParaRPr/>
          </a:p>
        </p:txBody>
      </p:sp>
      <p:pic>
        <p:nvPicPr>
          <p:cNvPr id="719" name="Google Shape;719;g1e50cc3e3e3_2_15"/>
          <p:cNvPicPr preferRelativeResize="0"/>
          <p:nvPr/>
        </p:nvPicPr>
        <p:blipFill>
          <a:blip r:embed="rId3">
            <a:alphaModFix/>
          </a:blip>
          <a:stretch>
            <a:fillRect/>
          </a:stretch>
        </p:blipFill>
        <p:spPr>
          <a:xfrm>
            <a:off x="149475" y="1763325"/>
            <a:ext cx="5246099" cy="3954475"/>
          </a:xfrm>
          <a:prstGeom prst="rect">
            <a:avLst/>
          </a:prstGeom>
          <a:noFill/>
          <a:ln>
            <a:noFill/>
          </a:ln>
        </p:spPr>
      </p:pic>
      <p:pic>
        <p:nvPicPr>
          <p:cNvPr id="720" name="Google Shape;720;g1e50cc3e3e3_2_15"/>
          <p:cNvPicPr preferRelativeResize="0"/>
          <p:nvPr/>
        </p:nvPicPr>
        <p:blipFill>
          <a:blip r:embed="rId4">
            <a:alphaModFix/>
          </a:blip>
          <a:stretch>
            <a:fillRect/>
          </a:stretch>
        </p:blipFill>
        <p:spPr>
          <a:xfrm>
            <a:off x="212375" y="6250200"/>
            <a:ext cx="3010825" cy="514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e50cc3e3e3_2_23"/>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Step 6: 3 phases setting</a:t>
            </a:r>
            <a:endParaRPr/>
          </a:p>
        </p:txBody>
      </p:sp>
      <p:sp>
        <p:nvSpPr>
          <p:cNvPr id="726" name="Google Shape;726;g1e50cc3e3e3_2_23"/>
          <p:cNvSpPr txBox="1"/>
          <p:nvPr>
            <p:ph idx="1" type="body"/>
          </p:nvPr>
        </p:nvSpPr>
        <p:spPr>
          <a:xfrm>
            <a:off x="5014550" y="1417900"/>
            <a:ext cx="40005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it-IT"/>
              <a:t>T</a:t>
            </a:r>
            <a:r>
              <a:rPr lang="it-IT"/>
              <a:t>he two non-stationary flavors of </a:t>
            </a:r>
            <a:r>
              <a:rPr b="1" lang="it-IT"/>
              <a:t>UCB1</a:t>
            </a:r>
            <a:r>
              <a:rPr lang="it-IT"/>
              <a:t> outperform the </a:t>
            </a:r>
            <a:r>
              <a:rPr b="1" lang="it-IT"/>
              <a:t>EXP3 </a:t>
            </a:r>
            <a:r>
              <a:rPr lang="it-IT"/>
              <a:t>algorithm, which suffers from a linear regret due to its constant exploration until the end of the game.</a:t>
            </a:r>
            <a:endParaRPr/>
          </a:p>
          <a:p>
            <a:pPr indent="-342900" lvl="0" marL="457200" rtl="0" algn="l">
              <a:spcBef>
                <a:spcPts val="0"/>
              </a:spcBef>
              <a:spcAft>
                <a:spcPts val="0"/>
              </a:spcAft>
              <a:buSzPts val="1800"/>
              <a:buChar char="●"/>
            </a:pPr>
            <a:r>
              <a:rPr b="1" lang="it-IT"/>
              <a:t>EXP3</a:t>
            </a:r>
            <a:r>
              <a:rPr lang="it-IT"/>
              <a:t> provides a lower cumulative regret than the </a:t>
            </a:r>
            <a:r>
              <a:rPr b="1" lang="it-IT"/>
              <a:t>stationary</a:t>
            </a:r>
            <a:r>
              <a:rPr lang="it-IT"/>
              <a:t> </a:t>
            </a:r>
            <a:r>
              <a:rPr b="1" lang="it-IT"/>
              <a:t>UCB1</a:t>
            </a:r>
            <a:r>
              <a:rPr lang="it-IT"/>
              <a:t>.</a:t>
            </a:r>
            <a:endParaRPr/>
          </a:p>
          <a:p>
            <a:pPr indent="-342900" lvl="0" marL="457200" rtl="0" algn="l">
              <a:spcBef>
                <a:spcPts val="0"/>
              </a:spcBef>
              <a:spcAft>
                <a:spcPts val="0"/>
              </a:spcAft>
              <a:buSzPts val="1800"/>
              <a:buChar char="●"/>
            </a:pPr>
            <a:r>
              <a:rPr lang="it-IT"/>
              <a:t>More detailed analysis and graphs can be found on the report.</a:t>
            </a:r>
            <a:endParaRPr/>
          </a:p>
        </p:txBody>
      </p:sp>
      <p:pic>
        <p:nvPicPr>
          <p:cNvPr id="727" name="Google Shape;727;g1e50cc3e3e3_2_23"/>
          <p:cNvPicPr preferRelativeResize="0"/>
          <p:nvPr/>
        </p:nvPicPr>
        <p:blipFill>
          <a:blip r:embed="rId3">
            <a:alphaModFix/>
          </a:blip>
          <a:stretch>
            <a:fillRect/>
          </a:stretch>
        </p:blipFill>
        <p:spPr>
          <a:xfrm>
            <a:off x="152400" y="1308650"/>
            <a:ext cx="4759576" cy="4744599"/>
          </a:xfrm>
          <a:prstGeom prst="rect">
            <a:avLst/>
          </a:prstGeom>
          <a:noFill/>
          <a:ln>
            <a:noFill/>
          </a:ln>
        </p:spPr>
      </p:pic>
      <p:pic>
        <p:nvPicPr>
          <p:cNvPr id="728" name="Google Shape;728;g1e50cc3e3e3_2_23"/>
          <p:cNvPicPr preferRelativeResize="0"/>
          <p:nvPr/>
        </p:nvPicPr>
        <p:blipFill>
          <a:blip r:embed="rId4">
            <a:alphaModFix/>
          </a:blip>
          <a:stretch>
            <a:fillRect/>
          </a:stretch>
        </p:blipFill>
        <p:spPr>
          <a:xfrm>
            <a:off x="212375" y="6250200"/>
            <a:ext cx="3010825" cy="514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e50cc3e3e3_2_34"/>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Step 6: more phases setting (1)</a:t>
            </a:r>
            <a:endParaRPr/>
          </a:p>
        </p:txBody>
      </p:sp>
      <p:sp>
        <p:nvSpPr>
          <p:cNvPr id="734" name="Google Shape;734;g1e50cc3e3e3_2_34"/>
          <p:cNvSpPr txBox="1"/>
          <p:nvPr>
            <p:ph idx="1" type="body"/>
          </p:nvPr>
        </p:nvSpPr>
        <p:spPr>
          <a:xfrm>
            <a:off x="4926625" y="1388500"/>
            <a:ext cx="42789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it-IT"/>
              <a:t>W</a:t>
            </a:r>
            <a:r>
              <a:rPr lang="it-IT"/>
              <a:t>e decided to involve a total of 25 phases, by repeating cyclically 5 times the same phases.</a:t>
            </a:r>
            <a:endParaRPr/>
          </a:p>
          <a:p>
            <a:pPr indent="-342900" lvl="0" marL="457200" rtl="0" algn="l">
              <a:spcBef>
                <a:spcPts val="0"/>
              </a:spcBef>
              <a:spcAft>
                <a:spcPts val="0"/>
              </a:spcAft>
              <a:buSzPts val="1800"/>
              <a:buChar char="●"/>
            </a:pPr>
            <a:r>
              <a:rPr lang="it-IT"/>
              <a:t>In each subset of 5 phases, the first 3 have the same probability distribution of the setting with 3 phases.</a:t>
            </a:r>
            <a:endParaRPr/>
          </a:p>
          <a:p>
            <a:pPr indent="-342900" lvl="0" marL="457200" rtl="0" algn="l">
              <a:spcBef>
                <a:spcPts val="0"/>
              </a:spcBef>
              <a:spcAft>
                <a:spcPts val="0"/>
              </a:spcAft>
              <a:buSzPts val="1800"/>
              <a:buChar char="●"/>
            </a:pPr>
            <a:r>
              <a:rPr lang="it-IT"/>
              <a:t>EXP3 outperforms all the flavors of UCB1 and, the second best performing one is the CUSUM-UCB1 algorithm.</a:t>
            </a:r>
            <a:endParaRPr/>
          </a:p>
        </p:txBody>
      </p:sp>
      <p:pic>
        <p:nvPicPr>
          <p:cNvPr id="735" name="Google Shape;735;g1e50cc3e3e3_2_34"/>
          <p:cNvPicPr preferRelativeResize="0"/>
          <p:nvPr/>
        </p:nvPicPr>
        <p:blipFill>
          <a:blip r:embed="rId3">
            <a:alphaModFix/>
          </a:blip>
          <a:stretch>
            <a:fillRect/>
          </a:stretch>
        </p:blipFill>
        <p:spPr>
          <a:xfrm>
            <a:off x="79125" y="1294050"/>
            <a:ext cx="4847500" cy="4832250"/>
          </a:xfrm>
          <a:prstGeom prst="rect">
            <a:avLst/>
          </a:prstGeom>
          <a:noFill/>
          <a:ln>
            <a:noFill/>
          </a:ln>
        </p:spPr>
      </p:pic>
      <p:pic>
        <p:nvPicPr>
          <p:cNvPr id="736" name="Google Shape;736;g1e50cc3e3e3_2_34"/>
          <p:cNvPicPr preferRelativeResize="0"/>
          <p:nvPr/>
        </p:nvPicPr>
        <p:blipFill>
          <a:blip r:embed="rId4">
            <a:alphaModFix/>
          </a:blip>
          <a:stretch>
            <a:fillRect/>
          </a:stretch>
        </p:blipFill>
        <p:spPr>
          <a:xfrm>
            <a:off x="212375" y="6250200"/>
            <a:ext cx="3010825" cy="514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1e50cc3e3e3_2_43"/>
          <p:cNvSpPr txBox="1"/>
          <p:nvPr>
            <p:ph type="title"/>
          </p:nvPr>
        </p:nvSpPr>
        <p:spPr>
          <a:xfrm>
            <a:off x="288521" y="139166"/>
            <a:ext cx="8580900" cy="840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it-IT"/>
              <a:t>Step 6: more phases setting (2)</a:t>
            </a:r>
            <a:endParaRPr/>
          </a:p>
        </p:txBody>
      </p:sp>
      <p:sp>
        <p:nvSpPr>
          <p:cNvPr id="742" name="Google Shape;742;g1e50cc3e3e3_2_43"/>
          <p:cNvSpPr txBox="1"/>
          <p:nvPr>
            <p:ph idx="1" type="body"/>
          </p:nvPr>
        </p:nvSpPr>
        <p:spPr>
          <a:xfrm>
            <a:off x="146700" y="1535050"/>
            <a:ext cx="89973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it-IT"/>
              <a:t>The </a:t>
            </a:r>
            <a:r>
              <a:rPr b="1" lang="it-IT"/>
              <a:t>EXP3 </a:t>
            </a:r>
            <a:r>
              <a:rPr lang="it-IT"/>
              <a:t>algorithm outperforms </a:t>
            </a:r>
            <a:r>
              <a:rPr b="1" lang="it-IT"/>
              <a:t>CUSUM-UCB1</a:t>
            </a:r>
            <a:r>
              <a:rPr lang="it-IT"/>
              <a:t> due to its robustness to adversarial changes, indeed, its adaptability allows it to continue exploring new options and adapt to changes. </a:t>
            </a:r>
            <a:endParaRPr/>
          </a:p>
          <a:p>
            <a:pPr indent="-342900" lvl="0" marL="457200" rtl="0" algn="l">
              <a:spcBef>
                <a:spcPts val="0"/>
              </a:spcBef>
              <a:spcAft>
                <a:spcPts val="0"/>
              </a:spcAft>
              <a:buSzPts val="1800"/>
              <a:buChar char="●"/>
            </a:pPr>
            <a:r>
              <a:rPr lang="it-IT"/>
              <a:t>Moreover </a:t>
            </a:r>
            <a:r>
              <a:rPr b="1" lang="it-IT"/>
              <a:t>EXP3</a:t>
            </a:r>
            <a:r>
              <a:rPr lang="it-IT"/>
              <a:t> is capable of adapting the learning rate, i.e., the amount of exploration and updating of action probabilities, based on the information collected over time. This allows it to balance the risk of exploring new options and exploiting high-reward options in an adversarial environment.</a:t>
            </a:r>
            <a:endParaRPr/>
          </a:p>
          <a:p>
            <a:pPr indent="-342900" lvl="0" marL="457200" rtl="0" algn="l">
              <a:spcBef>
                <a:spcPts val="0"/>
              </a:spcBef>
              <a:spcAft>
                <a:spcPts val="0"/>
              </a:spcAft>
              <a:buSzPts val="1800"/>
              <a:buChar char="●"/>
            </a:pPr>
            <a:r>
              <a:rPr b="1" lang="it-IT"/>
              <a:t>CUSUM</a:t>
            </a:r>
            <a:r>
              <a:rPr b="1" lang="it-IT"/>
              <a:t>-UCB1</a:t>
            </a:r>
            <a:r>
              <a:rPr lang="it-IT"/>
              <a:t> has a fixed methodology for calculating the threshold value and detecting out-of-control values, which may not be ideal for adapting to changes and challenges present in an adversarial environment.</a:t>
            </a:r>
            <a:endParaRPr/>
          </a:p>
        </p:txBody>
      </p:sp>
      <p:pic>
        <p:nvPicPr>
          <p:cNvPr id="743" name="Google Shape;743;g1e50cc3e3e3_2_43"/>
          <p:cNvPicPr preferRelativeResize="0"/>
          <p:nvPr/>
        </p:nvPicPr>
        <p:blipFill>
          <a:blip r:embed="rId3">
            <a:alphaModFix/>
          </a:blip>
          <a:stretch>
            <a:fillRect/>
          </a:stretch>
        </p:blipFill>
        <p:spPr>
          <a:xfrm>
            <a:off x="212375" y="6250200"/>
            <a:ext cx="3010825" cy="514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1e50cc3e3e3_2_54"/>
          <p:cNvSpPr txBox="1"/>
          <p:nvPr>
            <p:ph type="ctrTitle"/>
          </p:nvPr>
        </p:nvSpPr>
        <p:spPr>
          <a:xfrm>
            <a:off x="695334" y="4882425"/>
            <a:ext cx="7772400" cy="9684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it-IT"/>
              <a:t>Thank you for your attention!</a:t>
            </a:r>
            <a:endParaRPr/>
          </a:p>
        </p:txBody>
      </p:sp>
      <p:pic>
        <p:nvPicPr>
          <p:cNvPr id="749" name="Google Shape;749;g1e50cc3e3e3_2_54"/>
          <p:cNvPicPr preferRelativeResize="0"/>
          <p:nvPr/>
        </p:nvPicPr>
        <p:blipFill rotWithShape="1">
          <a:blip r:embed="rId3">
            <a:alphaModFix/>
          </a:blip>
          <a:srcRect b="14681" l="0" r="0" t="17600"/>
          <a:stretch/>
        </p:blipFill>
        <p:spPr>
          <a:xfrm>
            <a:off x="0" y="0"/>
            <a:ext cx="9144000" cy="3845175"/>
          </a:xfrm>
          <a:prstGeom prst="rect">
            <a:avLst/>
          </a:prstGeom>
          <a:noFill/>
          <a:ln>
            <a:noFill/>
          </a:ln>
        </p:spPr>
      </p:pic>
      <p:pic>
        <p:nvPicPr>
          <p:cNvPr descr="Y:\IMMAGINE _COORDINATA_2014\LOGO_UFFICIALE\01_Polimi_centrato\eps\01_Polimi_centrato_COL_negativo.png" id="750" name="Google Shape;750;g1e50cc3e3e3_2_54"/>
          <p:cNvPicPr preferRelativeResize="0"/>
          <p:nvPr/>
        </p:nvPicPr>
        <p:blipFill rotWithShape="1">
          <a:blip r:embed="rId4">
            <a:alphaModFix/>
          </a:blip>
          <a:srcRect b="0" l="0" r="0" t="0"/>
          <a:stretch/>
        </p:blipFill>
        <p:spPr>
          <a:xfrm>
            <a:off x="3514725" y="1850120"/>
            <a:ext cx="2133600" cy="14576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0</a:t>
            </a:r>
            <a:br>
              <a:rPr lang="it-IT"/>
            </a:br>
            <a:r>
              <a:rPr lang="it-IT"/>
              <a:t>Daily click cost</a:t>
            </a:r>
            <a:endParaRPr/>
          </a:p>
        </p:txBody>
      </p:sp>
      <p:pic>
        <p:nvPicPr>
          <p:cNvPr id="476" name="Google Shape;476;p4"/>
          <p:cNvPicPr preferRelativeResize="0"/>
          <p:nvPr>
            <p:ph idx="1" type="body"/>
          </p:nvPr>
        </p:nvPicPr>
        <p:blipFill rotWithShape="1">
          <a:blip r:embed="rId3">
            <a:alphaModFix/>
          </a:blip>
          <a:srcRect b="0" l="0" r="0" t="0"/>
          <a:stretch/>
        </p:blipFill>
        <p:spPr>
          <a:xfrm>
            <a:off x="2109941" y="2592307"/>
            <a:ext cx="4629148" cy="3510370"/>
          </a:xfrm>
          <a:prstGeom prst="rect">
            <a:avLst/>
          </a:prstGeom>
          <a:noFill/>
          <a:ln cap="flat" cmpd="sng" w="9525">
            <a:solidFill>
              <a:schemeClr val="lt1"/>
            </a:solidFill>
            <a:prstDash val="solid"/>
            <a:round/>
            <a:headEnd len="sm" w="sm" type="none"/>
            <a:tailEnd len="sm" w="sm" type="none"/>
          </a:ln>
        </p:spPr>
      </p:pic>
      <p:pic>
        <p:nvPicPr>
          <p:cNvPr id="477" name="Google Shape;477;p4"/>
          <p:cNvPicPr preferRelativeResize="0"/>
          <p:nvPr/>
        </p:nvPicPr>
        <p:blipFill rotWithShape="1">
          <a:blip r:embed="rId4">
            <a:alphaModFix/>
          </a:blip>
          <a:srcRect b="0" l="0" r="0" t="0"/>
          <a:stretch/>
        </p:blipFill>
        <p:spPr>
          <a:xfrm>
            <a:off x="2677017" y="1622191"/>
            <a:ext cx="3494995" cy="776666"/>
          </a:xfrm>
          <a:prstGeom prst="rect">
            <a:avLst/>
          </a:prstGeom>
          <a:noFill/>
          <a:ln>
            <a:noFill/>
          </a:ln>
        </p:spPr>
      </p:pic>
      <p:pic>
        <p:nvPicPr>
          <p:cNvPr id="478" name="Google Shape;478;p4"/>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0</a:t>
            </a:r>
            <a:br>
              <a:rPr lang="it-IT"/>
            </a:br>
            <a:r>
              <a:rPr lang="it-IT"/>
              <a:t>Conversion rate</a:t>
            </a:r>
            <a:endParaRPr/>
          </a:p>
        </p:txBody>
      </p:sp>
      <p:pic>
        <p:nvPicPr>
          <p:cNvPr id="484" name="Google Shape;484;p5"/>
          <p:cNvPicPr preferRelativeResize="0"/>
          <p:nvPr>
            <p:ph idx="1" type="body"/>
          </p:nvPr>
        </p:nvPicPr>
        <p:blipFill rotWithShape="1">
          <a:blip r:embed="rId3">
            <a:alphaModFix/>
          </a:blip>
          <a:srcRect b="0" l="0" r="0" t="0"/>
          <a:stretch/>
        </p:blipFill>
        <p:spPr>
          <a:xfrm>
            <a:off x="1592772" y="1467284"/>
            <a:ext cx="5958455" cy="4560793"/>
          </a:xfrm>
          <a:prstGeom prst="rect">
            <a:avLst/>
          </a:prstGeom>
          <a:noFill/>
          <a:ln cap="flat" cmpd="sng" w="9525">
            <a:solidFill>
              <a:schemeClr val="lt1"/>
            </a:solidFill>
            <a:prstDash val="solid"/>
            <a:round/>
            <a:headEnd len="sm" w="sm" type="none"/>
            <a:tailEnd len="sm" w="sm" type="none"/>
          </a:ln>
        </p:spPr>
      </p:pic>
      <p:pic>
        <p:nvPicPr>
          <p:cNvPr id="485" name="Google Shape;485;p5"/>
          <p:cNvPicPr preferRelativeResize="0"/>
          <p:nvPr/>
        </p:nvPicPr>
        <p:blipFill>
          <a:blip r:embed="rId4">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0</a:t>
            </a:r>
            <a:br>
              <a:rPr lang="it-IT"/>
            </a:br>
            <a:r>
              <a:rPr lang="it-IT"/>
              <a:t>Clairvoyant algorithm</a:t>
            </a:r>
            <a:endParaRPr/>
          </a:p>
        </p:txBody>
      </p:sp>
      <p:pic>
        <p:nvPicPr>
          <p:cNvPr id="491" name="Google Shape;491;p6"/>
          <p:cNvPicPr preferRelativeResize="0"/>
          <p:nvPr>
            <p:ph idx="1" type="body"/>
          </p:nvPr>
        </p:nvPicPr>
        <p:blipFill rotWithShape="1">
          <a:blip r:embed="rId3">
            <a:alphaModFix/>
          </a:blip>
          <a:srcRect b="0" l="0" r="0" t="0"/>
          <a:stretch/>
        </p:blipFill>
        <p:spPr>
          <a:xfrm>
            <a:off x="3558155" y="1817812"/>
            <a:ext cx="4803610" cy="1110445"/>
          </a:xfrm>
          <a:prstGeom prst="rect">
            <a:avLst/>
          </a:prstGeom>
          <a:noFill/>
          <a:ln cap="flat" cmpd="sng" w="9525">
            <a:solidFill>
              <a:schemeClr val="lt1"/>
            </a:solidFill>
            <a:prstDash val="solid"/>
            <a:round/>
            <a:headEnd len="sm" w="sm" type="none"/>
            <a:tailEnd len="sm" w="sm" type="none"/>
          </a:ln>
        </p:spPr>
      </p:pic>
      <p:sp>
        <p:nvSpPr>
          <p:cNvPr id="492" name="Google Shape;492;p6"/>
          <p:cNvSpPr txBox="1"/>
          <p:nvPr/>
        </p:nvSpPr>
        <p:spPr>
          <a:xfrm>
            <a:off x="517070" y="2160939"/>
            <a:ext cx="17852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Pricing problem:</a:t>
            </a:r>
            <a:endParaRPr b="1" i="0" sz="1400" u="none" cap="none" strike="noStrike">
              <a:solidFill>
                <a:srgbClr val="000000"/>
              </a:solidFill>
              <a:latin typeface="Arial"/>
              <a:ea typeface="Arial"/>
              <a:cs typeface="Arial"/>
              <a:sym typeface="Arial"/>
            </a:endParaRPr>
          </a:p>
        </p:txBody>
      </p:sp>
      <p:sp>
        <p:nvSpPr>
          <p:cNvPr id="493" name="Google Shape;493;p6"/>
          <p:cNvSpPr txBox="1"/>
          <p:nvPr/>
        </p:nvSpPr>
        <p:spPr>
          <a:xfrm>
            <a:off x="517070" y="4143064"/>
            <a:ext cx="22315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it-IT" sz="1800" u="none" cap="none" strike="noStrike">
                <a:solidFill>
                  <a:schemeClr val="dk1"/>
                </a:solidFill>
                <a:latin typeface="Calibri"/>
                <a:ea typeface="Calibri"/>
                <a:cs typeface="Calibri"/>
                <a:sym typeface="Calibri"/>
              </a:rPr>
              <a:t>Advertising problem:</a:t>
            </a:r>
            <a:endParaRPr b="1" i="0" sz="1400" u="none" cap="none" strike="noStrike">
              <a:solidFill>
                <a:srgbClr val="000000"/>
              </a:solidFill>
              <a:latin typeface="Arial"/>
              <a:ea typeface="Arial"/>
              <a:cs typeface="Arial"/>
              <a:sym typeface="Arial"/>
            </a:endParaRPr>
          </a:p>
        </p:txBody>
      </p:sp>
      <p:pic>
        <p:nvPicPr>
          <p:cNvPr id="494" name="Google Shape;494;p6"/>
          <p:cNvPicPr preferRelativeResize="0"/>
          <p:nvPr/>
        </p:nvPicPr>
        <p:blipFill rotWithShape="1">
          <a:blip r:embed="rId4">
            <a:alphaModFix/>
          </a:blip>
          <a:srcRect b="0" l="0" r="0" t="0"/>
          <a:stretch/>
        </p:blipFill>
        <p:spPr>
          <a:xfrm>
            <a:off x="3197696" y="4090743"/>
            <a:ext cx="5064931" cy="1110450"/>
          </a:xfrm>
          <a:prstGeom prst="rect">
            <a:avLst/>
          </a:prstGeom>
          <a:noFill/>
          <a:ln>
            <a:noFill/>
          </a:ln>
        </p:spPr>
      </p:pic>
      <p:pic>
        <p:nvPicPr>
          <p:cNvPr id="495" name="Google Shape;495;p6"/>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1 : Pricing</a:t>
            </a:r>
            <a:endParaRPr/>
          </a:p>
        </p:txBody>
      </p:sp>
      <p:sp>
        <p:nvSpPr>
          <p:cNvPr id="501" name="Google Shape;501;p7"/>
          <p:cNvSpPr txBox="1"/>
          <p:nvPr>
            <p:ph idx="1" type="body"/>
          </p:nvPr>
        </p:nvSpPr>
        <p:spPr>
          <a:xfrm>
            <a:off x="457200" y="1600201"/>
            <a:ext cx="8323726" cy="422049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chemeClr val="dk1"/>
              </a:buClr>
              <a:buSzPts val="2200"/>
              <a:buFont typeface="Arial"/>
              <a:buChar char="•"/>
            </a:pPr>
            <a:r>
              <a:rPr lang="it-IT" sz="1800"/>
              <a:t>All customers belong to C1</a:t>
            </a:r>
            <a:endParaRPr sz="1800"/>
          </a:p>
          <a:p>
            <a:pPr indent="-342900" lvl="0" marL="342900" rtl="0" algn="l">
              <a:lnSpc>
                <a:spcPct val="100000"/>
              </a:lnSpc>
              <a:spcBef>
                <a:spcPts val="440"/>
              </a:spcBef>
              <a:spcAft>
                <a:spcPts val="0"/>
              </a:spcAft>
              <a:buClr>
                <a:schemeClr val="dk1"/>
              </a:buClr>
              <a:buSzPts val="2200"/>
              <a:buFont typeface="Arial"/>
              <a:buChar char="•"/>
            </a:pPr>
            <a:r>
              <a:rPr lang="it-IT" sz="1800"/>
              <a:t>The bid is fixed at 2€ for each ad</a:t>
            </a:r>
            <a:endParaRPr/>
          </a:p>
          <a:p>
            <a:pPr indent="-342900" lvl="0" marL="342900" rtl="0" algn="l">
              <a:lnSpc>
                <a:spcPct val="100000"/>
              </a:lnSpc>
              <a:spcBef>
                <a:spcPts val="440"/>
              </a:spcBef>
              <a:spcAft>
                <a:spcPts val="0"/>
              </a:spcAft>
              <a:buClr>
                <a:schemeClr val="dk1"/>
              </a:buClr>
              <a:buSzPts val="2200"/>
              <a:buFont typeface="Arial"/>
              <a:buChar char="•"/>
            </a:pPr>
            <a:r>
              <a:rPr lang="it-IT" sz="1800"/>
              <a:t>The number of customers that enter the website each day is 92 people</a:t>
            </a:r>
            <a:endParaRPr sz="1800"/>
          </a:p>
          <a:p>
            <a:pPr indent="0" lvl="0" marL="0" rtl="0" algn="l">
              <a:lnSpc>
                <a:spcPct val="100000"/>
              </a:lnSpc>
              <a:spcBef>
                <a:spcPts val="440"/>
              </a:spcBef>
              <a:spcAft>
                <a:spcPts val="0"/>
              </a:spcAft>
              <a:buClr>
                <a:schemeClr val="dk1"/>
              </a:buClr>
              <a:buSzPts val="2200"/>
              <a:buNone/>
            </a:pPr>
            <a:r>
              <a:t/>
            </a:r>
            <a:endParaRPr sz="1800"/>
          </a:p>
          <a:p>
            <a:pPr indent="0" lvl="0" marL="0" rtl="0" algn="l">
              <a:lnSpc>
                <a:spcPct val="100000"/>
              </a:lnSpc>
              <a:spcBef>
                <a:spcPts val="440"/>
              </a:spcBef>
              <a:spcAft>
                <a:spcPts val="0"/>
              </a:spcAft>
              <a:buClr>
                <a:schemeClr val="dk1"/>
              </a:buClr>
              <a:buSzPts val="2200"/>
              <a:buNone/>
            </a:pPr>
            <a:r>
              <a:rPr lang="it-IT" sz="1800"/>
              <a:t>We employ two different algorithm to maximise the reward:</a:t>
            </a:r>
            <a:endParaRPr/>
          </a:p>
          <a:p>
            <a:pPr indent="0" lvl="0" marL="0" rtl="0" algn="l">
              <a:lnSpc>
                <a:spcPct val="100000"/>
              </a:lnSpc>
              <a:spcBef>
                <a:spcPts val="440"/>
              </a:spcBef>
              <a:spcAft>
                <a:spcPts val="0"/>
              </a:spcAft>
              <a:buClr>
                <a:schemeClr val="dk1"/>
              </a:buClr>
              <a:buSzPts val="2200"/>
              <a:buNone/>
            </a:pPr>
            <a:r>
              <a:t/>
            </a:r>
            <a:endParaRPr sz="1800"/>
          </a:p>
          <a:p>
            <a:pPr indent="0" lvl="0" marL="0" rtl="0" algn="l">
              <a:lnSpc>
                <a:spcPct val="100000"/>
              </a:lnSpc>
              <a:spcBef>
                <a:spcPts val="440"/>
              </a:spcBef>
              <a:spcAft>
                <a:spcPts val="0"/>
              </a:spcAft>
              <a:buClr>
                <a:schemeClr val="dk1"/>
              </a:buClr>
              <a:buSzPts val="2200"/>
              <a:buNone/>
            </a:pPr>
            <a:r>
              <a:t/>
            </a:r>
            <a:endParaRPr sz="1800"/>
          </a:p>
          <a:p>
            <a:pPr indent="-342900" lvl="0" marL="342900" rtl="0" algn="l">
              <a:lnSpc>
                <a:spcPct val="100000"/>
              </a:lnSpc>
              <a:spcBef>
                <a:spcPts val="440"/>
              </a:spcBef>
              <a:spcAft>
                <a:spcPts val="0"/>
              </a:spcAft>
              <a:buClr>
                <a:schemeClr val="dk1"/>
              </a:buClr>
              <a:buSzPts val="2200"/>
              <a:buFont typeface="Arial"/>
              <a:buChar char="-"/>
            </a:pPr>
            <a:r>
              <a:rPr lang="it-IT" sz="1800"/>
              <a:t>UCB-1: </a:t>
            </a:r>
            <a:endParaRPr/>
          </a:p>
          <a:p>
            <a:pPr indent="0" lvl="0" marL="0" rtl="0" algn="l">
              <a:lnSpc>
                <a:spcPct val="100000"/>
              </a:lnSpc>
              <a:spcBef>
                <a:spcPts val="440"/>
              </a:spcBef>
              <a:spcAft>
                <a:spcPts val="0"/>
              </a:spcAft>
              <a:buClr>
                <a:schemeClr val="dk1"/>
              </a:buClr>
              <a:buSzPts val="2200"/>
              <a:buNone/>
            </a:pPr>
            <a:r>
              <a:t/>
            </a:r>
            <a:endParaRPr sz="1800"/>
          </a:p>
          <a:p>
            <a:pPr indent="0" lvl="0" marL="0" rtl="0" algn="l">
              <a:lnSpc>
                <a:spcPct val="100000"/>
              </a:lnSpc>
              <a:spcBef>
                <a:spcPts val="440"/>
              </a:spcBef>
              <a:spcAft>
                <a:spcPts val="0"/>
              </a:spcAft>
              <a:buClr>
                <a:schemeClr val="dk1"/>
              </a:buClr>
              <a:buSzPts val="2200"/>
              <a:buNone/>
            </a:pPr>
            <a:r>
              <a:t/>
            </a:r>
            <a:endParaRPr sz="1800"/>
          </a:p>
          <a:p>
            <a:pPr indent="-342900" lvl="0" marL="342900" rtl="0" algn="l">
              <a:lnSpc>
                <a:spcPct val="100000"/>
              </a:lnSpc>
              <a:spcBef>
                <a:spcPts val="440"/>
              </a:spcBef>
              <a:spcAft>
                <a:spcPts val="0"/>
              </a:spcAft>
              <a:buClr>
                <a:schemeClr val="dk1"/>
              </a:buClr>
              <a:buSzPts val="2200"/>
              <a:buFont typeface="Arial"/>
              <a:buChar char="-"/>
            </a:pPr>
            <a:r>
              <a:rPr lang="it-IT" sz="1800"/>
              <a:t>Thompson Sampling:</a:t>
            </a:r>
            <a:endParaRPr sz="1800"/>
          </a:p>
        </p:txBody>
      </p:sp>
      <p:pic>
        <p:nvPicPr>
          <p:cNvPr id="502" name="Google Shape;502;p7"/>
          <p:cNvPicPr preferRelativeResize="0"/>
          <p:nvPr/>
        </p:nvPicPr>
        <p:blipFill rotWithShape="1">
          <a:blip r:embed="rId3">
            <a:alphaModFix/>
          </a:blip>
          <a:srcRect b="0" l="0" r="0" t="0"/>
          <a:stretch/>
        </p:blipFill>
        <p:spPr>
          <a:xfrm>
            <a:off x="2464439" y="3902645"/>
            <a:ext cx="2315386" cy="692099"/>
          </a:xfrm>
          <a:prstGeom prst="rect">
            <a:avLst/>
          </a:prstGeom>
          <a:noFill/>
          <a:ln>
            <a:noFill/>
          </a:ln>
        </p:spPr>
      </p:pic>
      <p:pic>
        <p:nvPicPr>
          <p:cNvPr id="503" name="Google Shape;503;p7"/>
          <p:cNvPicPr preferRelativeResize="0"/>
          <p:nvPr/>
        </p:nvPicPr>
        <p:blipFill rotWithShape="1">
          <a:blip r:embed="rId4">
            <a:alphaModFix/>
          </a:blip>
          <a:srcRect b="0" l="0" r="0" t="0"/>
          <a:stretch/>
        </p:blipFill>
        <p:spPr>
          <a:xfrm>
            <a:off x="3669379" y="5297050"/>
            <a:ext cx="3637101" cy="252208"/>
          </a:xfrm>
          <a:prstGeom prst="rect">
            <a:avLst/>
          </a:prstGeom>
          <a:noFill/>
          <a:ln>
            <a:noFill/>
          </a:ln>
        </p:spPr>
      </p:pic>
      <p:pic>
        <p:nvPicPr>
          <p:cNvPr id="504" name="Google Shape;504;p7"/>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1 : Results</a:t>
            </a:r>
            <a:endParaRPr/>
          </a:p>
        </p:txBody>
      </p:sp>
      <p:pic>
        <p:nvPicPr>
          <p:cNvPr id="510" name="Google Shape;510;p8"/>
          <p:cNvPicPr preferRelativeResize="0"/>
          <p:nvPr>
            <p:ph idx="1" type="body"/>
          </p:nvPr>
        </p:nvPicPr>
        <p:blipFill rotWithShape="1">
          <a:blip r:embed="rId3">
            <a:alphaModFix/>
          </a:blip>
          <a:srcRect b="0" l="0" r="0" t="0"/>
          <a:stretch/>
        </p:blipFill>
        <p:spPr>
          <a:xfrm>
            <a:off x="177588" y="2067039"/>
            <a:ext cx="4335525" cy="3179876"/>
          </a:xfrm>
          <a:prstGeom prst="rect">
            <a:avLst/>
          </a:prstGeom>
          <a:noFill/>
          <a:ln cap="flat" cmpd="sng" w="9525">
            <a:solidFill>
              <a:schemeClr val="lt1"/>
            </a:solidFill>
            <a:prstDash val="solid"/>
            <a:round/>
            <a:headEnd len="sm" w="sm" type="none"/>
            <a:tailEnd len="sm" w="sm" type="none"/>
          </a:ln>
        </p:spPr>
      </p:pic>
      <p:pic>
        <p:nvPicPr>
          <p:cNvPr id="511" name="Google Shape;511;p8"/>
          <p:cNvPicPr preferRelativeResize="0"/>
          <p:nvPr/>
        </p:nvPicPr>
        <p:blipFill rotWithShape="1">
          <a:blip r:embed="rId4">
            <a:alphaModFix/>
          </a:blip>
          <a:srcRect b="0" l="0" r="0" t="0"/>
          <a:stretch/>
        </p:blipFill>
        <p:spPr>
          <a:xfrm>
            <a:off x="4572000" y="2067039"/>
            <a:ext cx="4394412" cy="3179876"/>
          </a:xfrm>
          <a:prstGeom prst="rect">
            <a:avLst/>
          </a:prstGeom>
          <a:noFill/>
          <a:ln>
            <a:noFill/>
          </a:ln>
        </p:spPr>
      </p:pic>
      <p:pic>
        <p:nvPicPr>
          <p:cNvPr id="512" name="Google Shape;512;p8"/>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
          <p:cNvSpPr txBox="1"/>
          <p:nvPr>
            <p:ph type="title"/>
          </p:nvPr>
        </p:nvSpPr>
        <p:spPr>
          <a:xfrm>
            <a:off x="288521" y="139166"/>
            <a:ext cx="8581043" cy="840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2200"/>
              <a:buFont typeface="Arial"/>
              <a:buNone/>
            </a:pPr>
            <a:r>
              <a:rPr lang="it-IT"/>
              <a:t>Step 1 : Results</a:t>
            </a:r>
            <a:endParaRPr/>
          </a:p>
        </p:txBody>
      </p:sp>
      <p:pic>
        <p:nvPicPr>
          <p:cNvPr id="518" name="Google Shape;518;p9"/>
          <p:cNvPicPr preferRelativeResize="0"/>
          <p:nvPr>
            <p:ph idx="1" type="body"/>
          </p:nvPr>
        </p:nvPicPr>
        <p:blipFill rotWithShape="1">
          <a:blip r:embed="rId3">
            <a:alphaModFix/>
          </a:blip>
          <a:srcRect b="0" l="0" r="0" t="0"/>
          <a:stretch/>
        </p:blipFill>
        <p:spPr>
          <a:xfrm>
            <a:off x="201829" y="2024119"/>
            <a:ext cx="4363130" cy="3233057"/>
          </a:xfrm>
          <a:prstGeom prst="rect">
            <a:avLst/>
          </a:prstGeom>
          <a:noFill/>
          <a:ln cap="flat" cmpd="sng" w="9525">
            <a:solidFill>
              <a:schemeClr val="lt1"/>
            </a:solidFill>
            <a:prstDash val="solid"/>
            <a:round/>
            <a:headEnd len="sm" w="sm" type="none"/>
            <a:tailEnd len="sm" w="sm" type="none"/>
          </a:ln>
        </p:spPr>
      </p:pic>
      <p:pic>
        <p:nvPicPr>
          <p:cNvPr id="519" name="Google Shape;519;p9"/>
          <p:cNvPicPr preferRelativeResize="0"/>
          <p:nvPr/>
        </p:nvPicPr>
        <p:blipFill rotWithShape="1">
          <a:blip r:embed="rId4">
            <a:alphaModFix/>
          </a:blip>
          <a:srcRect b="0" l="0" r="0" t="0"/>
          <a:stretch/>
        </p:blipFill>
        <p:spPr>
          <a:xfrm>
            <a:off x="4579042" y="2024119"/>
            <a:ext cx="4340678" cy="3233057"/>
          </a:xfrm>
          <a:prstGeom prst="rect">
            <a:avLst/>
          </a:prstGeom>
          <a:noFill/>
          <a:ln>
            <a:noFill/>
          </a:ln>
        </p:spPr>
      </p:pic>
      <p:pic>
        <p:nvPicPr>
          <p:cNvPr id="520" name="Google Shape;520;p9"/>
          <p:cNvPicPr preferRelativeResize="0"/>
          <p:nvPr/>
        </p:nvPicPr>
        <p:blipFill>
          <a:blip r:embed="rId5">
            <a:alphaModFix/>
          </a:blip>
          <a:stretch>
            <a:fillRect/>
          </a:stretch>
        </p:blipFill>
        <p:spPr>
          <a:xfrm>
            <a:off x="183075" y="6206250"/>
            <a:ext cx="3010825" cy="51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2015-05-26T12:27:57Z</dcterms:created>
  <dc:creator>Mattia Brambilla</dc:creator>
</cp:coreProperties>
</file>